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3.xml" ContentType="application/vnd.openxmlformats-officedocument.presentationml.tags+xml"/>
  <Override PartName="/ppt/notesSlides/notesSlide7.xml" ContentType="application/vnd.openxmlformats-officedocument.presentationml.notesSlide+xml"/>
  <Override PartName="/ppt/tags/tag4.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0" r:id="rId1"/>
  </p:sldMasterIdLst>
  <p:notesMasterIdLst>
    <p:notesMasterId r:id="rId17"/>
  </p:notesMasterIdLst>
  <p:sldIdLst>
    <p:sldId id="256" r:id="rId2"/>
    <p:sldId id="334" r:id="rId3"/>
    <p:sldId id="333" r:id="rId4"/>
    <p:sldId id="257" r:id="rId5"/>
    <p:sldId id="341" r:id="rId6"/>
    <p:sldId id="340" r:id="rId7"/>
    <p:sldId id="261" r:id="rId8"/>
    <p:sldId id="335" r:id="rId9"/>
    <p:sldId id="303" r:id="rId10"/>
    <p:sldId id="336" r:id="rId11"/>
    <p:sldId id="337" r:id="rId12"/>
    <p:sldId id="305" r:id="rId13"/>
    <p:sldId id="339" r:id="rId14"/>
    <p:sldId id="307" r:id="rId15"/>
    <p:sldId id="33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620" autoAdjust="0"/>
    <p:restoredTop sz="94660"/>
  </p:normalViewPr>
  <p:slideViewPr>
    <p:cSldViewPr snapToGrid="0">
      <p:cViewPr varScale="1">
        <p:scale>
          <a:sx n="105" d="100"/>
          <a:sy n="105" d="100"/>
        </p:scale>
        <p:origin x="208" y="360"/>
      </p:cViewPr>
      <p:guideLst/>
    </p:cSldViewPr>
  </p:slideViewPr>
  <p:notesTextViewPr>
    <p:cViewPr>
      <p:scale>
        <a:sx n="3" d="2"/>
        <a:sy n="3" d="2"/>
      </p:scale>
      <p:origin x="0" y="0"/>
    </p:cViewPr>
  </p:notesTextViewPr>
  <p:notesViewPr>
    <p:cSldViewPr snapToGrid="0">
      <p:cViewPr varScale="1">
        <p:scale>
          <a:sx n="50" d="100"/>
          <a:sy n="50" d="100"/>
        </p:scale>
        <p:origin x="2970"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0097C-117A-4E76-8F8C-6A528E48637F}" type="datetimeFigureOut">
              <a:rPr lang="en-GB" smtClean="0"/>
              <a:t>05/04/2022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6E28C-9A91-4E2C-8CE7-35D3B1D16131}" type="slidenum">
              <a:rPr lang="en-GB" smtClean="0"/>
              <a:t>‹#›</a:t>
            </a:fld>
            <a:endParaRPr lang="en-GB"/>
          </a:p>
        </p:txBody>
      </p:sp>
    </p:spTree>
    <p:extLst>
      <p:ext uri="{BB962C8B-B14F-4D97-AF65-F5344CB8AC3E}">
        <p14:creationId xmlns:p14="http://schemas.microsoft.com/office/powerpoint/2010/main" val="3938494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Welcome and Introduction </a:t>
            </a:r>
          </a:p>
        </p:txBody>
      </p:sp>
      <p:sp>
        <p:nvSpPr>
          <p:cNvPr id="4" name="Slide Number Placeholder 3"/>
          <p:cNvSpPr>
            <a:spLocks noGrp="1"/>
          </p:cNvSpPr>
          <p:nvPr>
            <p:ph type="sldNum" sz="quarter" idx="5"/>
          </p:nvPr>
        </p:nvSpPr>
        <p:spPr/>
        <p:txBody>
          <a:bodyPr/>
          <a:lstStyle/>
          <a:p>
            <a:fld id="{B686E28C-9A91-4E2C-8CE7-35D3B1D16131}" type="slidenum">
              <a:rPr lang="en-GB" smtClean="0"/>
              <a:t>1</a:t>
            </a:fld>
            <a:endParaRPr lang="en-GB"/>
          </a:p>
        </p:txBody>
      </p:sp>
    </p:spTree>
    <p:extLst>
      <p:ext uri="{BB962C8B-B14F-4D97-AF65-F5344CB8AC3E}">
        <p14:creationId xmlns:p14="http://schemas.microsoft.com/office/powerpoint/2010/main" val="4149796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This replaces the 5 EU principles of procurement and introduces both “The public good” and “Integrity” with a view that “proportionality” will be an automatic consequence of the new principles</a:t>
            </a:r>
          </a:p>
        </p:txBody>
      </p:sp>
      <p:sp>
        <p:nvSpPr>
          <p:cNvPr id="4" name="Slide Number Placeholder 3"/>
          <p:cNvSpPr>
            <a:spLocks noGrp="1"/>
          </p:cNvSpPr>
          <p:nvPr>
            <p:ph type="sldNum" sz="quarter" idx="5"/>
          </p:nvPr>
        </p:nvSpPr>
        <p:spPr/>
        <p:txBody>
          <a:bodyPr/>
          <a:lstStyle/>
          <a:p>
            <a:fld id="{B686E28C-9A91-4E2C-8CE7-35D3B1D16131}" type="slidenum">
              <a:rPr lang="en-GB" smtClean="0"/>
              <a:t>10</a:t>
            </a:fld>
            <a:endParaRPr lang="en-GB"/>
          </a:p>
        </p:txBody>
      </p:sp>
    </p:spTree>
    <p:extLst>
      <p:ext uri="{BB962C8B-B14F-4D97-AF65-F5344CB8AC3E}">
        <p14:creationId xmlns:p14="http://schemas.microsoft.com/office/powerpoint/2010/main" val="3005758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This replaces the 5 EU principles of procurement and introduces both “The public good” and “Integrity” with a view that “proportionality” will be an automatic consequence of the new principles</a:t>
            </a:r>
          </a:p>
        </p:txBody>
      </p:sp>
      <p:sp>
        <p:nvSpPr>
          <p:cNvPr id="4" name="Slide Number Placeholder 3"/>
          <p:cNvSpPr>
            <a:spLocks noGrp="1"/>
          </p:cNvSpPr>
          <p:nvPr>
            <p:ph type="sldNum" sz="quarter" idx="5"/>
          </p:nvPr>
        </p:nvSpPr>
        <p:spPr/>
        <p:txBody>
          <a:bodyPr/>
          <a:lstStyle/>
          <a:p>
            <a:fld id="{B686E28C-9A91-4E2C-8CE7-35D3B1D16131}" type="slidenum">
              <a:rPr lang="en-GB" smtClean="0"/>
              <a:t>11</a:t>
            </a:fld>
            <a:endParaRPr lang="en-GB"/>
          </a:p>
        </p:txBody>
      </p:sp>
    </p:spTree>
    <p:extLst>
      <p:ext uri="{BB962C8B-B14F-4D97-AF65-F5344CB8AC3E}">
        <p14:creationId xmlns:p14="http://schemas.microsoft.com/office/powerpoint/2010/main" val="33948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A new Procurement Review Unit proposed for England</a:t>
            </a:r>
          </a:p>
          <a:p>
            <a:pPr marL="628650" lvl="1" indent="-171450">
              <a:buFont typeface="Arial" panose="020B0604020202020204" pitchFamily="34" charset="0"/>
              <a:buChar char="•"/>
            </a:pPr>
            <a:r>
              <a:rPr lang="en-GB" dirty="0"/>
              <a:t>Yet to be scoped with powers and responsibilities</a:t>
            </a:r>
          </a:p>
          <a:p>
            <a:pPr marL="628650" lvl="1" indent="-171450">
              <a:buFont typeface="Arial" panose="020B0604020202020204" pitchFamily="34" charset="0"/>
              <a:buChar char="•"/>
            </a:pPr>
            <a:r>
              <a:rPr lang="en-GB" dirty="0"/>
              <a:t>The makeup of the unit is unclear as to representation</a:t>
            </a:r>
          </a:p>
          <a:p>
            <a:pPr marL="628650" lvl="1" indent="-171450">
              <a:buFont typeface="Arial" panose="020B0604020202020204" pitchFamily="34" charset="0"/>
              <a:buChar char="•"/>
            </a:pPr>
            <a:r>
              <a:rPr lang="en-GB" dirty="0"/>
              <a:t>More detail will be published later this year</a:t>
            </a:r>
          </a:p>
          <a:p>
            <a:pPr marL="228600" indent="-228600">
              <a:buFont typeface="+mj-lt"/>
              <a:buAutoNum type="arabicPeriod"/>
            </a:pPr>
            <a:r>
              <a:rPr lang="en-GB" dirty="0"/>
              <a:t>The Wales unit already exists as the Supplier feedback Service</a:t>
            </a:r>
          </a:p>
          <a:p>
            <a:pPr marL="628650" lvl="1" indent="-171450">
              <a:buFont typeface="Arial" panose="020B0604020202020204" pitchFamily="34" charset="0"/>
              <a:buChar char="•"/>
            </a:pPr>
            <a:r>
              <a:rPr lang="en-GB" dirty="0"/>
              <a:t>It will have enhanced powers and responsibilities as yet to be decided</a:t>
            </a:r>
          </a:p>
          <a:p>
            <a:pPr marL="171450" indent="-171450">
              <a:buFont typeface="Arial" panose="020B0604020202020204" pitchFamily="34" charset="0"/>
              <a:buChar char="•"/>
            </a:pPr>
            <a:r>
              <a:rPr lang="en-GB" dirty="0"/>
              <a:t>Any review Units for Scotland and Northern Ireland remain unknown at this point but CPL will advise members as more is known</a:t>
            </a:r>
          </a:p>
          <a:p>
            <a:pPr marL="685800" lvl="1" indent="-22860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B686E28C-9A91-4E2C-8CE7-35D3B1D16131}" type="slidenum">
              <a:rPr lang="en-GB" smtClean="0"/>
              <a:t>12</a:t>
            </a:fld>
            <a:endParaRPr lang="en-GB"/>
          </a:p>
        </p:txBody>
      </p:sp>
    </p:spTree>
    <p:extLst>
      <p:ext uri="{BB962C8B-B14F-4D97-AF65-F5344CB8AC3E}">
        <p14:creationId xmlns:p14="http://schemas.microsoft.com/office/powerpoint/2010/main" val="896589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A new Procurement Review Unit proposed for England</a:t>
            </a:r>
          </a:p>
          <a:p>
            <a:pPr marL="628650" lvl="1" indent="-171450">
              <a:buFont typeface="Arial" panose="020B0604020202020204" pitchFamily="34" charset="0"/>
              <a:buChar char="•"/>
            </a:pPr>
            <a:r>
              <a:rPr lang="en-GB" dirty="0"/>
              <a:t>Yet to be scoped with powers and responsibilities</a:t>
            </a:r>
          </a:p>
          <a:p>
            <a:pPr marL="628650" lvl="1" indent="-171450">
              <a:buFont typeface="Arial" panose="020B0604020202020204" pitchFamily="34" charset="0"/>
              <a:buChar char="•"/>
            </a:pPr>
            <a:r>
              <a:rPr lang="en-GB" dirty="0"/>
              <a:t>The makeup of the unit is unclear as to representation</a:t>
            </a:r>
          </a:p>
          <a:p>
            <a:pPr marL="628650" lvl="1" indent="-171450">
              <a:buFont typeface="Arial" panose="020B0604020202020204" pitchFamily="34" charset="0"/>
              <a:buChar char="•"/>
            </a:pPr>
            <a:r>
              <a:rPr lang="en-GB" dirty="0"/>
              <a:t>More detail will be published later this year</a:t>
            </a:r>
          </a:p>
          <a:p>
            <a:pPr marL="228600" indent="-228600">
              <a:buFont typeface="+mj-lt"/>
              <a:buAutoNum type="arabicPeriod"/>
            </a:pPr>
            <a:r>
              <a:rPr lang="en-GB" dirty="0"/>
              <a:t>The Wales unit already exists as the Supplier feedback Service</a:t>
            </a:r>
          </a:p>
          <a:p>
            <a:pPr marL="628650" lvl="1" indent="-171450">
              <a:buFont typeface="Arial" panose="020B0604020202020204" pitchFamily="34" charset="0"/>
              <a:buChar char="•"/>
            </a:pPr>
            <a:r>
              <a:rPr lang="en-GB" dirty="0"/>
              <a:t>It will have enhanced powers and responsibilities as yet to be decided</a:t>
            </a:r>
          </a:p>
          <a:p>
            <a:pPr marL="171450" indent="-171450">
              <a:buFont typeface="Arial" panose="020B0604020202020204" pitchFamily="34" charset="0"/>
              <a:buChar char="•"/>
            </a:pPr>
            <a:r>
              <a:rPr lang="en-GB" dirty="0"/>
              <a:t>Any review Units for Scotland and Northern Ireland remain unknown at this point but CPL will advise members as more is known</a:t>
            </a:r>
          </a:p>
          <a:p>
            <a:pPr marL="685800" lvl="1" indent="-22860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B686E28C-9A91-4E2C-8CE7-35D3B1D16131}" type="slidenum">
              <a:rPr lang="en-GB" smtClean="0"/>
              <a:t>13</a:t>
            </a:fld>
            <a:endParaRPr lang="en-GB"/>
          </a:p>
        </p:txBody>
      </p:sp>
    </p:spTree>
    <p:extLst>
      <p:ext uri="{BB962C8B-B14F-4D97-AF65-F5344CB8AC3E}">
        <p14:creationId xmlns:p14="http://schemas.microsoft.com/office/powerpoint/2010/main" val="1535461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Summary of chapter 1</a:t>
            </a:r>
          </a:p>
          <a:p>
            <a:pPr marL="171450" indent="-171450">
              <a:buFont typeface="Arial" panose="020B0604020202020204" pitchFamily="34" charset="0"/>
              <a:buChar char="•"/>
            </a:pPr>
            <a:r>
              <a:rPr lang="en-GB" dirty="0"/>
              <a:t>New procurement principles </a:t>
            </a:r>
          </a:p>
          <a:p>
            <a:pPr marL="171450" indent="-171450">
              <a:buFont typeface="Arial" panose="020B0604020202020204" pitchFamily="34" charset="0"/>
              <a:buChar char="•"/>
            </a:pPr>
            <a:r>
              <a:rPr lang="en-GB" dirty="0"/>
              <a:t>Procurement Policy Statements valid and to be incorporated now into existing practices </a:t>
            </a:r>
          </a:p>
        </p:txBody>
      </p:sp>
      <p:sp>
        <p:nvSpPr>
          <p:cNvPr id="4" name="Slide Number Placeholder 3"/>
          <p:cNvSpPr>
            <a:spLocks noGrp="1"/>
          </p:cNvSpPr>
          <p:nvPr>
            <p:ph type="sldNum" sz="quarter" idx="5"/>
          </p:nvPr>
        </p:nvSpPr>
        <p:spPr/>
        <p:txBody>
          <a:bodyPr/>
          <a:lstStyle/>
          <a:p>
            <a:fld id="{B686E28C-9A91-4E2C-8CE7-35D3B1D16131}" type="slidenum">
              <a:rPr lang="en-GB" smtClean="0"/>
              <a:t>14</a:t>
            </a:fld>
            <a:endParaRPr lang="en-GB"/>
          </a:p>
        </p:txBody>
      </p:sp>
    </p:spTree>
    <p:extLst>
      <p:ext uri="{BB962C8B-B14F-4D97-AF65-F5344CB8AC3E}">
        <p14:creationId xmlns:p14="http://schemas.microsoft.com/office/powerpoint/2010/main" val="10730521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Summary of chapter 1</a:t>
            </a:r>
          </a:p>
          <a:p>
            <a:pPr marL="171450" indent="-171450">
              <a:buFont typeface="Arial" panose="020B0604020202020204" pitchFamily="34" charset="0"/>
              <a:buChar char="•"/>
            </a:pPr>
            <a:r>
              <a:rPr lang="en-GB" dirty="0"/>
              <a:t>New procurement principles </a:t>
            </a:r>
          </a:p>
          <a:p>
            <a:pPr marL="171450" indent="-171450">
              <a:buFont typeface="Arial" panose="020B0604020202020204" pitchFamily="34" charset="0"/>
              <a:buChar char="•"/>
            </a:pPr>
            <a:r>
              <a:rPr lang="en-GB" dirty="0"/>
              <a:t>Procurement Policy Statements valid and to be incorporated now into existing practices </a:t>
            </a:r>
          </a:p>
        </p:txBody>
      </p:sp>
      <p:sp>
        <p:nvSpPr>
          <p:cNvPr id="4" name="Slide Number Placeholder 3"/>
          <p:cNvSpPr>
            <a:spLocks noGrp="1"/>
          </p:cNvSpPr>
          <p:nvPr>
            <p:ph type="sldNum" sz="quarter" idx="5"/>
          </p:nvPr>
        </p:nvSpPr>
        <p:spPr/>
        <p:txBody>
          <a:bodyPr/>
          <a:lstStyle/>
          <a:p>
            <a:fld id="{B686E28C-9A91-4E2C-8CE7-35D3B1D16131}" type="slidenum">
              <a:rPr lang="en-GB" smtClean="0"/>
              <a:t>15</a:t>
            </a:fld>
            <a:endParaRPr lang="en-GB"/>
          </a:p>
        </p:txBody>
      </p:sp>
    </p:spTree>
    <p:extLst>
      <p:ext uri="{BB962C8B-B14F-4D97-AF65-F5344CB8AC3E}">
        <p14:creationId xmlns:p14="http://schemas.microsoft.com/office/powerpoint/2010/main" val="7212386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Outline the key objectives of the session</a:t>
            </a:r>
          </a:p>
          <a:p>
            <a:pPr marL="171450" indent="-171450">
              <a:buFont typeface="Arial" panose="020B0604020202020204" pitchFamily="34" charset="0"/>
              <a:buChar char="•"/>
            </a:pPr>
            <a:r>
              <a:rPr lang="en-GB" dirty="0"/>
              <a:t>Mention that this presentation is to complement the existing Executive Report produced for members that is available on our website – link included</a:t>
            </a:r>
          </a:p>
          <a:p>
            <a:pPr marL="171450" indent="-171450">
              <a:buFont typeface="Arial" panose="020B0604020202020204" pitchFamily="34" charset="0"/>
              <a:buChar char="•"/>
            </a:pPr>
            <a:r>
              <a:rPr lang="en-GB" dirty="0"/>
              <a:t>Mention that questions can be emailed into the team using address given later</a:t>
            </a:r>
          </a:p>
        </p:txBody>
      </p:sp>
      <p:sp>
        <p:nvSpPr>
          <p:cNvPr id="4" name="Slide Number Placeholder 3"/>
          <p:cNvSpPr>
            <a:spLocks noGrp="1"/>
          </p:cNvSpPr>
          <p:nvPr>
            <p:ph type="sldNum" sz="quarter" idx="5"/>
          </p:nvPr>
        </p:nvSpPr>
        <p:spPr/>
        <p:txBody>
          <a:bodyPr/>
          <a:lstStyle/>
          <a:p>
            <a:fld id="{B686E28C-9A91-4E2C-8CE7-35D3B1D16131}" type="slidenum">
              <a:rPr lang="en-GB" smtClean="0"/>
              <a:t>2</a:t>
            </a:fld>
            <a:endParaRPr lang="en-GB"/>
          </a:p>
        </p:txBody>
      </p:sp>
    </p:spTree>
    <p:extLst>
      <p:ext uri="{BB962C8B-B14F-4D97-AF65-F5344CB8AC3E}">
        <p14:creationId xmlns:p14="http://schemas.microsoft.com/office/powerpoint/2010/main" val="101639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Outline the key objectives of the session</a:t>
            </a:r>
          </a:p>
          <a:p>
            <a:pPr marL="171450" indent="-171450">
              <a:buFont typeface="Arial" panose="020B0604020202020204" pitchFamily="34" charset="0"/>
              <a:buChar char="•"/>
            </a:pPr>
            <a:r>
              <a:rPr lang="en-GB" dirty="0"/>
              <a:t>Mention that this presentation is to complement the existing Executive Report produced for members that is available on our website – link included</a:t>
            </a:r>
          </a:p>
          <a:p>
            <a:pPr marL="171450" indent="-171450">
              <a:buFont typeface="Arial" panose="020B0604020202020204" pitchFamily="34" charset="0"/>
              <a:buChar char="•"/>
            </a:pPr>
            <a:r>
              <a:rPr lang="en-GB" dirty="0"/>
              <a:t>Mention that questions can be emailed into the team using address given later</a:t>
            </a:r>
          </a:p>
        </p:txBody>
      </p:sp>
      <p:sp>
        <p:nvSpPr>
          <p:cNvPr id="4" name="Slide Number Placeholder 3"/>
          <p:cNvSpPr>
            <a:spLocks noGrp="1"/>
          </p:cNvSpPr>
          <p:nvPr>
            <p:ph type="sldNum" sz="quarter" idx="5"/>
          </p:nvPr>
        </p:nvSpPr>
        <p:spPr/>
        <p:txBody>
          <a:bodyPr/>
          <a:lstStyle/>
          <a:p>
            <a:fld id="{B686E28C-9A91-4E2C-8CE7-35D3B1D16131}" type="slidenum">
              <a:rPr lang="en-GB" smtClean="0"/>
              <a:t>3</a:t>
            </a:fld>
            <a:endParaRPr lang="en-GB"/>
          </a:p>
        </p:txBody>
      </p:sp>
    </p:spTree>
    <p:extLst>
      <p:ext uri="{BB962C8B-B14F-4D97-AF65-F5344CB8AC3E}">
        <p14:creationId xmlns:p14="http://schemas.microsoft.com/office/powerpoint/2010/main" val="1993619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Timescales for the project – run through and emphasize that key training dates will be from spring through summer 2023 and will be provided mainly by Cabinet Office with CPL providing additional support</a:t>
            </a:r>
          </a:p>
        </p:txBody>
      </p:sp>
      <p:sp>
        <p:nvSpPr>
          <p:cNvPr id="4" name="Slide Number Placeholder 3"/>
          <p:cNvSpPr>
            <a:spLocks noGrp="1"/>
          </p:cNvSpPr>
          <p:nvPr>
            <p:ph type="sldNum" sz="quarter" idx="5"/>
          </p:nvPr>
        </p:nvSpPr>
        <p:spPr/>
        <p:txBody>
          <a:bodyPr/>
          <a:lstStyle/>
          <a:p>
            <a:fld id="{B686E28C-9A91-4E2C-8CE7-35D3B1D16131}" type="slidenum">
              <a:rPr lang="en-GB" smtClean="0"/>
              <a:t>4</a:t>
            </a:fld>
            <a:endParaRPr lang="en-GB"/>
          </a:p>
        </p:txBody>
      </p:sp>
    </p:spTree>
    <p:extLst>
      <p:ext uri="{BB962C8B-B14F-4D97-AF65-F5344CB8AC3E}">
        <p14:creationId xmlns:p14="http://schemas.microsoft.com/office/powerpoint/2010/main" val="41039260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Timescales for the project – run through and emphasize that key training dates will be from spring through summer 2023 and will be provided mainly by Cabinet Office with CPL providing additional support</a:t>
            </a:r>
          </a:p>
        </p:txBody>
      </p:sp>
      <p:sp>
        <p:nvSpPr>
          <p:cNvPr id="4" name="Slide Number Placeholder 3"/>
          <p:cNvSpPr>
            <a:spLocks noGrp="1"/>
          </p:cNvSpPr>
          <p:nvPr>
            <p:ph type="sldNum" sz="quarter" idx="5"/>
          </p:nvPr>
        </p:nvSpPr>
        <p:spPr/>
        <p:txBody>
          <a:bodyPr/>
          <a:lstStyle/>
          <a:p>
            <a:fld id="{B686E28C-9A91-4E2C-8CE7-35D3B1D16131}" type="slidenum">
              <a:rPr lang="en-GB" smtClean="0"/>
              <a:t>5</a:t>
            </a:fld>
            <a:endParaRPr lang="en-GB"/>
          </a:p>
        </p:txBody>
      </p:sp>
    </p:spTree>
    <p:extLst>
      <p:ext uri="{BB962C8B-B14F-4D97-AF65-F5344CB8AC3E}">
        <p14:creationId xmlns:p14="http://schemas.microsoft.com/office/powerpoint/2010/main" val="2543623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Timescales for the project – run through and emphasize that key training dates will be from spring through summer 2023 and will be provided mainly by Cabinet Office with CPL providing additional support</a:t>
            </a:r>
          </a:p>
        </p:txBody>
      </p:sp>
      <p:sp>
        <p:nvSpPr>
          <p:cNvPr id="4" name="Slide Number Placeholder 3"/>
          <p:cNvSpPr>
            <a:spLocks noGrp="1"/>
          </p:cNvSpPr>
          <p:nvPr>
            <p:ph type="sldNum" sz="quarter" idx="5"/>
          </p:nvPr>
        </p:nvSpPr>
        <p:spPr/>
        <p:txBody>
          <a:bodyPr/>
          <a:lstStyle/>
          <a:p>
            <a:fld id="{B686E28C-9A91-4E2C-8CE7-35D3B1D16131}" type="slidenum">
              <a:rPr lang="en-GB" smtClean="0"/>
              <a:t>6</a:t>
            </a:fld>
            <a:endParaRPr lang="en-GB"/>
          </a:p>
        </p:txBody>
      </p:sp>
    </p:spTree>
    <p:extLst>
      <p:ext uri="{BB962C8B-B14F-4D97-AF65-F5344CB8AC3E}">
        <p14:creationId xmlns:p14="http://schemas.microsoft.com/office/powerpoint/2010/main" val="18586922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Read each chapter heading and advise that each will be discussed with actions recommended after each chapter</a:t>
            </a:r>
          </a:p>
        </p:txBody>
      </p:sp>
      <p:sp>
        <p:nvSpPr>
          <p:cNvPr id="4" name="Slide Number Placeholder 3"/>
          <p:cNvSpPr>
            <a:spLocks noGrp="1"/>
          </p:cNvSpPr>
          <p:nvPr>
            <p:ph type="sldNum" sz="quarter" idx="5"/>
          </p:nvPr>
        </p:nvSpPr>
        <p:spPr/>
        <p:txBody>
          <a:bodyPr/>
          <a:lstStyle/>
          <a:p>
            <a:fld id="{B686E28C-9A91-4E2C-8CE7-35D3B1D16131}" type="slidenum">
              <a:rPr lang="en-GB" smtClean="0"/>
              <a:t>7</a:t>
            </a:fld>
            <a:endParaRPr lang="en-GB"/>
          </a:p>
        </p:txBody>
      </p:sp>
    </p:spTree>
    <p:extLst>
      <p:ext uri="{BB962C8B-B14F-4D97-AF65-F5344CB8AC3E}">
        <p14:creationId xmlns:p14="http://schemas.microsoft.com/office/powerpoint/2010/main" val="918553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Read each chapter heading and advise that each will be discussed with actions recommended after each chapter</a:t>
            </a:r>
          </a:p>
        </p:txBody>
      </p:sp>
      <p:sp>
        <p:nvSpPr>
          <p:cNvPr id="4" name="Slide Number Placeholder 3"/>
          <p:cNvSpPr>
            <a:spLocks noGrp="1"/>
          </p:cNvSpPr>
          <p:nvPr>
            <p:ph type="sldNum" sz="quarter" idx="5"/>
          </p:nvPr>
        </p:nvSpPr>
        <p:spPr/>
        <p:txBody>
          <a:bodyPr/>
          <a:lstStyle/>
          <a:p>
            <a:fld id="{B686E28C-9A91-4E2C-8CE7-35D3B1D16131}" type="slidenum">
              <a:rPr lang="en-GB" smtClean="0"/>
              <a:t>8</a:t>
            </a:fld>
            <a:endParaRPr lang="en-GB"/>
          </a:p>
        </p:txBody>
      </p:sp>
    </p:spTree>
    <p:extLst>
      <p:ext uri="{BB962C8B-B14F-4D97-AF65-F5344CB8AC3E}">
        <p14:creationId xmlns:p14="http://schemas.microsoft.com/office/powerpoint/2010/main" val="2366321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a:t>This replaces the 5 EU principles of procurement and introduces both “The public good” and “Integrity” with a view that “proportionality” will be an automatic consequence of the new principles</a:t>
            </a:r>
          </a:p>
        </p:txBody>
      </p:sp>
      <p:sp>
        <p:nvSpPr>
          <p:cNvPr id="4" name="Slide Number Placeholder 3"/>
          <p:cNvSpPr>
            <a:spLocks noGrp="1"/>
          </p:cNvSpPr>
          <p:nvPr>
            <p:ph type="sldNum" sz="quarter" idx="5"/>
          </p:nvPr>
        </p:nvSpPr>
        <p:spPr/>
        <p:txBody>
          <a:bodyPr/>
          <a:lstStyle/>
          <a:p>
            <a:fld id="{B686E28C-9A91-4E2C-8CE7-35D3B1D16131}" type="slidenum">
              <a:rPr lang="en-GB" smtClean="0"/>
              <a:t>9</a:t>
            </a:fld>
            <a:endParaRPr lang="en-GB"/>
          </a:p>
        </p:txBody>
      </p:sp>
    </p:spTree>
    <p:extLst>
      <p:ext uri="{BB962C8B-B14F-4D97-AF65-F5344CB8AC3E}">
        <p14:creationId xmlns:p14="http://schemas.microsoft.com/office/powerpoint/2010/main" val="42238568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4/5/22</a:t>
            </a:fld>
            <a:endParaRPr lang="en-US"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9D26BF-7C2C-4704-A479-BE2351B3160F}" type="slidenum">
              <a:rPr lang="en-GB" smtClean="0"/>
              <a:t>‹#›</a:t>
            </a:fld>
            <a:endParaRPr lang="en-GB"/>
          </a:p>
        </p:txBody>
      </p:sp>
    </p:spTree>
    <p:extLst>
      <p:ext uri="{BB962C8B-B14F-4D97-AF65-F5344CB8AC3E}">
        <p14:creationId xmlns:p14="http://schemas.microsoft.com/office/powerpoint/2010/main" val="151720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4/5/22</a:t>
            </a:fld>
            <a:endParaRPr lang="en-US"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9D26BF-7C2C-4704-A479-BE2351B3160F}" type="slidenum">
              <a:rPr lang="en-GB" smtClean="0"/>
              <a:t>‹#›</a:t>
            </a:fld>
            <a:endParaRPr lang="en-GB"/>
          </a:p>
        </p:txBody>
      </p:sp>
    </p:spTree>
    <p:extLst>
      <p:ext uri="{BB962C8B-B14F-4D97-AF65-F5344CB8AC3E}">
        <p14:creationId xmlns:p14="http://schemas.microsoft.com/office/powerpoint/2010/main" val="3086646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4/5/22</a:t>
            </a:fld>
            <a:endParaRPr lang="en-US"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9D26BF-7C2C-4704-A479-BE2351B3160F}"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58912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4/5/22</a:t>
            </a:fld>
            <a:endParaRPr lang="en-US"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9D26BF-7C2C-4704-A479-BE2351B3160F}" type="slidenum">
              <a:rPr lang="en-GB" smtClean="0"/>
              <a:t>‹#›</a:t>
            </a:fld>
            <a:endParaRPr lang="en-GB"/>
          </a:p>
        </p:txBody>
      </p:sp>
    </p:spTree>
    <p:extLst>
      <p:ext uri="{BB962C8B-B14F-4D97-AF65-F5344CB8AC3E}">
        <p14:creationId xmlns:p14="http://schemas.microsoft.com/office/powerpoint/2010/main" val="3245913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4/5/22</a:t>
            </a:fld>
            <a:endParaRPr lang="en-US"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9D26BF-7C2C-4704-A479-BE2351B3160F}"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26697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4/5/22</a:t>
            </a:fld>
            <a:endParaRPr lang="en-US"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9D26BF-7C2C-4704-A479-BE2351B3160F}" type="slidenum">
              <a:rPr lang="en-GB" smtClean="0"/>
              <a:t>‹#›</a:t>
            </a:fld>
            <a:endParaRPr lang="en-GB"/>
          </a:p>
        </p:txBody>
      </p:sp>
    </p:spTree>
    <p:extLst>
      <p:ext uri="{BB962C8B-B14F-4D97-AF65-F5344CB8AC3E}">
        <p14:creationId xmlns:p14="http://schemas.microsoft.com/office/powerpoint/2010/main" val="1532802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4/5/22</a:t>
            </a:fld>
            <a:endParaRPr lang="en-US"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9D26BF-7C2C-4704-A479-BE2351B3160F}" type="slidenum">
              <a:rPr lang="en-GB" smtClean="0"/>
              <a:t>‹#›</a:t>
            </a:fld>
            <a:endParaRPr lang="en-GB"/>
          </a:p>
        </p:txBody>
      </p:sp>
    </p:spTree>
    <p:extLst>
      <p:ext uri="{BB962C8B-B14F-4D97-AF65-F5344CB8AC3E}">
        <p14:creationId xmlns:p14="http://schemas.microsoft.com/office/powerpoint/2010/main" val="10794570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4/5/22</a:t>
            </a:fld>
            <a:endParaRPr lang="en-US"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9D26BF-7C2C-4704-A479-BE2351B3160F}" type="slidenum">
              <a:rPr lang="en-GB" smtClean="0"/>
              <a:t>‹#›</a:t>
            </a:fld>
            <a:endParaRPr lang="en-GB"/>
          </a:p>
        </p:txBody>
      </p:sp>
    </p:spTree>
    <p:extLst>
      <p:ext uri="{BB962C8B-B14F-4D97-AF65-F5344CB8AC3E}">
        <p14:creationId xmlns:p14="http://schemas.microsoft.com/office/powerpoint/2010/main" val="40314021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Title - Text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2"/>
          </p:nvPr>
        </p:nvSpPr>
        <p:spPr>
          <a:xfrm>
            <a:off x="720000" y="2160000"/>
            <a:ext cx="10799763" cy="3960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58901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4/5/22</a:t>
            </a:fld>
            <a:endParaRPr lang="en-US"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9D26BF-7C2C-4704-A479-BE2351B3160F}" type="slidenum">
              <a:rPr lang="en-GB" smtClean="0"/>
              <a:t>‹#›</a:t>
            </a:fld>
            <a:endParaRPr lang="en-GB"/>
          </a:p>
        </p:txBody>
      </p:sp>
    </p:spTree>
    <p:extLst>
      <p:ext uri="{BB962C8B-B14F-4D97-AF65-F5344CB8AC3E}">
        <p14:creationId xmlns:p14="http://schemas.microsoft.com/office/powerpoint/2010/main" val="2455563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4/5/22</a:t>
            </a:fld>
            <a:endParaRPr lang="en-US" dirty="0"/>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9D26BF-7C2C-4704-A479-BE2351B3160F}" type="slidenum">
              <a:rPr lang="en-GB" smtClean="0"/>
              <a:t>‹#›</a:t>
            </a:fld>
            <a:endParaRPr lang="en-GB"/>
          </a:p>
        </p:txBody>
      </p:sp>
    </p:spTree>
    <p:extLst>
      <p:ext uri="{BB962C8B-B14F-4D97-AF65-F5344CB8AC3E}">
        <p14:creationId xmlns:p14="http://schemas.microsoft.com/office/powerpoint/2010/main" val="3424028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4/5/22</a:t>
            </a:fld>
            <a:endParaRPr lang="en-US"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9D26BF-7C2C-4704-A479-BE2351B3160F}" type="slidenum">
              <a:rPr lang="en-GB" smtClean="0"/>
              <a:t>‹#›</a:t>
            </a:fld>
            <a:endParaRPr lang="en-GB"/>
          </a:p>
        </p:txBody>
      </p:sp>
    </p:spTree>
    <p:extLst>
      <p:ext uri="{BB962C8B-B14F-4D97-AF65-F5344CB8AC3E}">
        <p14:creationId xmlns:p14="http://schemas.microsoft.com/office/powerpoint/2010/main" val="519617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4/5/22</a:t>
            </a:fld>
            <a:endParaRPr lang="en-US" dirty="0"/>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9D26BF-7C2C-4704-A479-BE2351B3160F}" type="slidenum">
              <a:rPr lang="en-GB" smtClean="0"/>
              <a:t>‹#›</a:t>
            </a:fld>
            <a:endParaRPr lang="en-GB"/>
          </a:p>
        </p:txBody>
      </p:sp>
    </p:spTree>
    <p:extLst>
      <p:ext uri="{BB962C8B-B14F-4D97-AF65-F5344CB8AC3E}">
        <p14:creationId xmlns:p14="http://schemas.microsoft.com/office/powerpoint/2010/main" val="1721057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4/5/22</a:t>
            </a:fld>
            <a:endParaRPr lang="en-US" dirty="0"/>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09D26BF-7C2C-4704-A479-BE2351B3160F}" type="slidenum">
              <a:rPr lang="en-GB" smtClean="0"/>
              <a:t>‹#›</a:t>
            </a:fld>
            <a:endParaRPr lang="en-GB"/>
          </a:p>
        </p:txBody>
      </p:sp>
    </p:spTree>
    <p:extLst>
      <p:ext uri="{BB962C8B-B14F-4D97-AF65-F5344CB8AC3E}">
        <p14:creationId xmlns:p14="http://schemas.microsoft.com/office/powerpoint/2010/main" val="1298283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4/5/22</a:t>
            </a:fld>
            <a:endParaRPr lang="en-US" dirty="0"/>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09D26BF-7C2C-4704-A479-BE2351B3160F}" type="slidenum">
              <a:rPr lang="en-GB" smtClean="0"/>
              <a:t>‹#›</a:t>
            </a:fld>
            <a:endParaRPr lang="en-GB"/>
          </a:p>
        </p:txBody>
      </p:sp>
    </p:spTree>
    <p:extLst>
      <p:ext uri="{BB962C8B-B14F-4D97-AF65-F5344CB8AC3E}">
        <p14:creationId xmlns:p14="http://schemas.microsoft.com/office/powerpoint/2010/main" val="3762045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4/5/22</a:t>
            </a:fld>
            <a:endParaRPr lang="en-US"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9D26BF-7C2C-4704-A479-BE2351B3160F}" type="slidenum">
              <a:rPr lang="en-GB" smtClean="0"/>
              <a:t>‹#›</a:t>
            </a:fld>
            <a:endParaRPr lang="en-GB"/>
          </a:p>
        </p:txBody>
      </p:sp>
    </p:spTree>
    <p:extLst>
      <p:ext uri="{BB962C8B-B14F-4D97-AF65-F5344CB8AC3E}">
        <p14:creationId xmlns:p14="http://schemas.microsoft.com/office/powerpoint/2010/main" val="1744557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4/5/22</a:t>
            </a:fld>
            <a:endParaRPr lang="en-US" dirty="0"/>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9D26BF-7C2C-4704-A479-BE2351B3160F}" type="slidenum">
              <a:rPr lang="en-GB" smtClean="0"/>
              <a:t>‹#›</a:t>
            </a:fld>
            <a:endParaRPr lang="en-GB"/>
          </a:p>
        </p:txBody>
      </p:sp>
    </p:spTree>
    <p:extLst>
      <p:ext uri="{BB962C8B-B14F-4D97-AF65-F5344CB8AC3E}">
        <p14:creationId xmlns:p14="http://schemas.microsoft.com/office/powerpoint/2010/main" val="1531616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4/5/22</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09D26BF-7C2C-4704-A479-BE2351B3160F}" type="slidenum">
              <a:rPr lang="en-GB" smtClean="0"/>
              <a:t>‹#›</a:t>
            </a:fld>
            <a:endParaRPr lang="en-GB"/>
          </a:p>
        </p:txBody>
      </p:sp>
    </p:spTree>
    <p:extLst>
      <p:ext uri="{BB962C8B-B14F-4D97-AF65-F5344CB8AC3E}">
        <p14:creationId xmlns:p14="http://schemas.microsoft.com/office/powerpoint/2010/main" val="1303047463"/>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7.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7.xml"/><Relationship Id="rId5" Type="http://schemas.openxmlformats.org/officeDocument/2006/relationships/hyperlink" Target="https://www.thecpc.ac.uk/suppliers/categories/framework.php?categoryID=4&amp;frameworkID=260" TargetMode="Externa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7.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7.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17.xml"/><Relationship Id="rId5" Type="http://schemas.openxmlformats.org/officeDocument/2006/relationships/image" Target="../media/image9.png"/><Relationship Id="rId4" Type="http://schemas.openxmlformats.org/officeDocument/2006/relationships/hyperlink" Target="https://www.thecpc.ac.uk/suppliers/categories/framework.php?categoryID=8&amp;frameworkID=317" TargetMode="Externa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xml"/><Relationship Id="rId6" Type="http://schemas.openxmlformats.org/officeDocument/2006/relationships/image" Target="../media/image6.png"/><Relationship Id="rId5" Type="http://schemas.openxmlformats.org/officeDocument/2006/relationships/hyperlink" Target="https://www.gov.uk/guidance/check-if-you-need-to-register-for-plastic-packaging-tax"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hyperlink" Target="https://www.thecpc.ac.uk/suppliers/categories/framework.php?categoryID=3&amp;frameworkID=215" TargetMode="External"/><Relationship Id="rId5" Type="http://schemas.openxmlformats.org/officeDocument/2006/relationships/hyperlink" Target="https://www.thecpc.ac.uk/news/"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7.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7.xml"/><Relationship Id="rId1" Type="http://schemas.openxmlformats.org/officeDocument/2006/relationships/tags" Target="../tags/tag3.xml"/><Relationship Id="rId6" Type="http://schemas.openxmlformats.org/officeDocument/2006/relationships/image" Target="../media/image6.png"/><Relationship Id="rId5" Type="http://schemas.openxmlformats.org/officeDocument/2006/relationships/hyperlink" Target="https://www.thecpc.ac.uk/suppliers/categories/framework.php?categoryID=7&amp;frameworkID=261" TargetMode="Externa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7.xml"/><Relationship Id="rId1" Type="http://schemas.openxmlformats.org/officeDocument/2006/relationships/tags" Target="../tags/tag4.xml"/><Relationship Id="rId5" Type="http://schemas.openxmlformats.org/officeDocument/2006/relationships/image" Target="../media/image6.png"/><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7.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go, icon&#10;&#10;Description automatically generated with medium confidence">
            <a:extLst>
              <a:ext uri="{FF2B5EF4-FFF2-40B4-BE49-F238E27FC236}">
                <a16:creationId xmlns:a16="http://schemas.microsoft.com/office/drawing/2014/main" id="{9DE621DE-9CB1-9849-8566-B2884515A7BF}"/>
              </a:ext>
            </a:extLst>
          </p:cNvPr>
          <p:cNvPicPr>
            <a:picLocks noChangeAspect="1"/>
          </p:cNvPicPr>
          <p:nvPr/>
        </p:nvPicPr>
        <p:blipFill>
          <a:blip r:embed="rId3">
            <a:alphaModFix amt="35000"/>
            <a:extLst>
              <a:ext uri="{28A0092B-C50C-407E-A947-70E740481C1C}">
                <a14:useLocalDpi xmlns:a14="http://schemas.microsoft.com/office/drawing/2010/main" val="0"/>
              </a:ext>
            </a:extLst>
          </a:blip>
          <a:stretch>
            <a:fillRect/>
          </a:stretch>
        </p:blipFill>
        <p:spPr>
          <a:xfrm>
            <a:off x="760003" y="250037"/>
            <a:ext cx="2499448" cy="2074284"/>
          </a:xfrm>
          <a:prstGeom prst="rect">
            <a:avLst/>
          </a:prstGeom>
        </p:spPr>
      </p:pic>
      <p:pic>
        <p:nvPicPr>
          <p:cNvPr id="7" name="Picture 6" descr="A picture containing logo&#10;&#10;Description automatically generated">
            <a:extLst>
              <a:ext uri="{FF2B5EF4-FFF2-40B4-BE49-F238E27FC236}">
                <a16:creationId xmlns:a16="http://schemas.microsoft.com/office/drawing/2014/main" id="{A9967C86-A8BA-A74D-B866-327F3D9F1902}"/>
              </a:ext>
            </a:extLst>
          </p:cNvPr>
          <p:cNvPicPr>
            <a:picLocks noChangeAspect="1"/>
          </p:cNvPicPr>
          <p:nvPr/>
        </p:nvPicPr>
        <p:blipFill>
          <a:blip r:embed="rId4">
            <a:alphaModFix amt="35000"/>
            <a:extLst>
              <a:ext uri="{28A0092B-C50C-407E-A947-70E740481C1C}">
                <a14:useLocalDpi xmlns:a14="http://schemas.microsoft.com/office/drawing/2010/main" val="0"/>
              </a:ext>
            </a:extLst>
          </a:blip>
          <a:stretch>
            <a:fillRect/>
          </a:stretch>
        </p:blipFill>
        <p:spPr>
          <a:xfrm>
            <a:off x="3676665" y="279565"/>
            <a:ext cx="3330937" cy="2790991"/>
          </a:xfrm>
          <a:prstGeom prst="rect">
            <a:avLst/>
          </a:prstGeom>
        </p:spPr>
      </p:pic>
      <p:pic>
        <p:nvPicPr>
          <p:cNvPr id="8" name="Picture 7" descr="A picture containing application&#10;&#10;Description automatically generated">
            <a:extLst>
              <a:ext uri="{FF2B5EF4-FFF2-40B4-BE49-F238E27FC236}">
                <a16:creationId xmlns:a16="http://schemas.microsoft.com/office/drawing/2014/main" id="{15BABDBB-8C53-F34B-BE0F-6F61772BFA36}"/>
              </a:ext>
            </a:extLst>
          </p:cNvPr>
          <p:cNvPicPr>
            <a:picLocks noChangeAspect="1"/>
          </p:cNvPicPr>
          <p:nvPr/>
        </p:nvPicPr>
        <p:blipFill>
          <a:blip r:embed="rId5">
            <a:alphaModFix amt="35000"/>
            <a:extLst>
              <a:ext uri="{28A0092B-C50C-407E-A947-70E740481C1C}">
                <a14:useLocalDpi xmlns:a14="http://schemas.microsoft.com/office/drawing/2010/main" val="0"/>
              </a:ext>
            </a:extLst>
          </a:blip>
          <a:stretch>
            <a:fillRect/>
          </a:stretch>
        </p:blipFill>
        <p:spPr>
          <a:xfrm>
            <a:off x="163190" y="4175011"/>
            <a:ext cx="2687754" cy="2682989"/>
          </a:xfrm>
          <a:prstGeom prst="rect">
            <a:avLst/>
          </a:prstGeom>
        </p:spPr>
      </p:pic>
      <p:pic>
        <p:nvPicPr>
          <p:cNvPr id="9" name="Picture 8" descr="Graphical user interface, application&#10;&#10;Description automatically generated">
            <a:extLst>
              <a:ext uri="{FF2B5EF4-FFF2-40B4-BE49-F238E27FC236}">
                <a16:creationId xmlns:a16="http://schemas.microsoft.com/office/drawing/2014/main" id="{2C153D70-19C5-C34F-9FF7-20690E21111C}"/>
              </a:ext>
            </a:extLst>
          </p:cNvPr>
          <p:cNvPicPr>
            <a:picLocks noChangeAspect="1"/>
          </p:cNvPicPr>
          <p:nvPr/>
        </p:nvPicPr>
        <p:blipFill>
          <a:blip r:embed="rId6">
            <a:alphaModFix amt="35000"/>
            <a:extLst>
              <a:ext uri="{28A0092B-C50C-407E-A947-70E740481C1C}">
                <a14:useLocalDpi xmlns:a14="http://schemas.microsoft.com/office/drawing/2010/main" val="0"/>
              </a:ext>
            </a:extLst>
          </a:blip>
          <a:stretch>
            <a:fillRect/>
          </a:stretch>
        </p:blipFill>
        <p:spPr>
          <a:xfrm>
            <a:off x="7387471" y="335227"/>
            <a:ext cx="2061160" cy="2026615"/>
          </a:xfrm>
          <a:prstGeom prst="rect">
            <a:avLst/>
          </a:prstGeom>
        </p:spPr>
      </p:pic>
      <p:pic>
        <p:nvPicPr>
          <p:cNvPr id="10" name="Picture 9" descr="Icon&#10;&#10;Description automatically generated">
            <a:extLst>
              <a:ext uri="{FF2B5EF4-FFF2-40B4-BE49-F238E27FC236}">
                <a16:creationId xmlns:a16="http://schemas.microsoft.com/office/drawing/2014/main" id="{874B7CD0-9BF4-B841-AD1A-62D78395A3B0}"/>
              </a:ext>
            </a:extLst>
          </p:cNvPr>
          <p:cNvPicPr>
            <a:picLocks noChangeAspect="1"/>
          </p:cNvPicPr>
          <p:nvPr/>
        </p:nvPicPr>
        <p:blipFill>
          <a:blip r:embed="rId7">
            <a:alphaModFix amt="35000"/>
            <a:extLst>
              <a:ext uri="{28A0092B-C50C-407E-A947-70E740481C1C}">
                <a14:useLocalDpi xmlns:a14="http://schemas.microsoft.com/office/drawing/2010/main" val="0"/>
              </a:ext>
            </a:extLst>
          </a:blip>
          <a:stretch>
            <a:fillRect/>
          </a:stretch>
        </p:blipFill>
        <p:spPr>
          <a:xfrm>
            <a:off x="7146655" y="4984642"/>
            <a:ext cx="2127348" cy="1391723"/>
          </a:xfrm>
          <a:prstGeom prst="rect">
            <a:avLst/>
          </a:prstGeom>
        </p:spPr>
      </p:pic>
      <p:sp>
        <p:nvSpPr>
          <p:cNvPr id="2" name="Title 1">
            <a:extLst>
              <a:ext uri="{FF2B5EF4-FFF2-40B4-BE49-F238E27FC236}">
                <a16:creationId xmlns:a16="http://schemas.microsoft.com/office/drawing/2014/main" id="{73258B38-7F89-4BA3-BD2B-99EDFC7233BD}"/>
              </a:ext>
            </a:extLst>
          </p:cNvPr>
          <p:cNvSpPr>
            <a:spLocks noGrp="1"/>
          </p:cNvSpPr>
          <p:nvPr>
            <p:ph type="ctrTitle"/>
          </p:nvPr>
        </p:nvSpPr>
        <p:spPr>
          <a:xfrm>
            <a:off x="1507067" y="2190045"/>
            <a:ext cx="7766936" cy="1646302"/>
          </a:xfrm>
        </p:spPr>
        <p:txBody>
          <a:bodyPr>
            <a:normAutofit/>
          </a:bodyPr>
          <a:lstStyle/>
          <a:p>
            <a:pPr algn="ctr"/>
            <a:r>
              <a:rPr lang="en-GB" sz="4400" dirty="0">
                <a:latin typeface="Calibri" panose="020F0502020204030204" pitchFamily="34" charset="0"/>
                <a:cs typeface="Calibri" panose="020F0502020204030204" pitchFamily="34" charset="0"/>
              </a:rPr>
              <a:t>Market Insights Summary</a:t>
            </a:r>
          </a:p>
        </p:txBody>
      </p:sp>
      <p:sp>
        <p:nvSpPr>
          <p:cNvPr id="3" name="Subtitle 2">
            <a:extLst>
              <a:ext uri="{FF2B5EF4-FFF2-40B4-BE49-F238E27FC236}">
                <a16:creationId xmlns:a16="http://schemas.microsoft.com/office/drawing/2014/main" id="{7FD4DAF5-FDE9-4AE2-B855-0E286CE12166}"/>
              </a:ext>
            </a:extLst>
          </p:cNvPr>
          <p:cNvSpPr>
            <a:spLocks noGrp="1"/>
          </p:cNvSpPr>
          <p:nvPr>
            <p:ph type="subTitle" idx="1"/>
          </p:nvPr>
        </p:nvSpPr>
        <p:spPr>
          <a:xfrm>
            <a:off x="1213555" y="4175011"/>
            <a:ext cx="8167511" cy="1096899"/>
          </a:xfrm>
        </p:spPr>
        <p:txBody>
          <a:bodyPr/>
          <a:lstStyle/>
          <a:p>
            <a:r>
              <a:rPr lang="en-GB" dirty="0"/>
              <a:t>An overview of the key issues affecting each product and service category </a:t>
            </a:r>
          </a:p>
          <a:p>
            <a:endParaRPr lang="en-GB" dirty="0"/>
          </a:p>
        </p:txBody>
      </p:sp>
      <p:pic>
        <p:nvPicPr>
          <p:cNvPr id="5" name="Picture 4" descr="Logo&#10;&#10;Description automatically generated">
            <a:extLst>
              <a:ext uri="{FF2B5EF4-FFF2-40B4-BE49-F238E27FC236}">
                <a16:creationId xmlns:a16="http://schemas.microsoft.com/office/drawing/2014/main" id="{87F6A3C2-805B-4A06-8E59-CFBECB725A9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569415" y="0"/>
            <a:ext cx="2562087" cy="768626"/>
          </a:xfrm>
          <a:prstGeom prst="rect">
            <a:avLst/>
          </a:prstGeom>
        </p:spPr>
      </p:pic>
      <p:pic>
        <p:nvPicPr>
          <p:cNvPr id="11" name="Picture 10" descr="A picture containing logo&#10;&#10;Description automatically generated">
            <a:extLst>
              <a:ext uri="{FF2B5EF4-FFF2-40B4-BE49-F238E27FC236}">
                <a16:creationId xmlns:a16="http://schemas.microsoft.com/office/drawing/2014/main" id="{852E6353-43DF-8841-ABAE-6D1ABD7B5DCF}"/>
              </a:ext>
            </a:extLst>
          </p:cNvPr>
          <p:cNvPicPr>
            <a:picLocks noChangeAspect="1"/>
          </p:cNvPicPr>
          <p:nvPr/>
        </p:nvPicPr>
        <p:blipFill>
          <a:blip r:embed="rId9">
            <a:alphaModFix amt="35000"/>
            <a:extLst>
              <a:ext uri="{28A0092B-C50C-407E-A947-70E740481C1C}">
                <a14:useLocalDpi xmlns:a14="http://schemas.microsoft.com/office/drawing/2010/main" val="0"/>
              </a:ext>
            </a:extLst>
          </a:blip>
          <a:stretch>
            <a:fillRect/>
          </a:stretch>
        </p:blipFill>
        <p:spPr>
          <a:xfrm>
            <a:off x="417920" y="2662985"/>
            <a:ext cx="1829038" cy="1319590"/>
          </a:xfrm>
          <a:prstGeom prst="rect">
            <a:avLst/>
          </a:prstGeom>
        </p:spPr>
      </p:pic>
      <p:pic>
        <p:nvPicPr>
          <p:cNvPr id="12" name="Picture 11" descr="A picture containing text, vector graphics&#10;&#10;Description automatically generated">
            <a:extLst>
              <a:ext uri="{FF2B5EF4-FFF2-40B4-BE49-F238E27FC236}">
                <a16:creationId xmlns:a16="http://schemas.microsoft.com/office/drawing/2014/main" id="{8966E2C9-F8D2-FF47-A3D7-55AEC35D4A31}"/>
              </a:ext>
            </a:extLst>
          </p:cNvPr>
          <p:cNvPicPr>
            <a:picLocks noChangeAspect="1"/>
          </p:cNvPicPr>
          <p:nvPr/>
        </p:nvPicPr>
        <p:blipFill>
          <a:blip r:embed="rId10">
            <a:alphaModFix amt="35000"/>
            <a:extLst>
              <a:ext uri="{28A0092B-C50C-407E-A947-70E740481C1C}">
                <a14:useLocalDpi xmlns:a14="http://schemas.microsoft.com/office/drawing/2010/main" val="0"/>
              </a:ext>
            </a:extLst>
          </a:blip>
          <a:stretch>
            <a:fillRect/>
          </a:stretch>
        </p:blipFill>
        <p:spPr>
          <a:xfrm>
            <a:off x="3576574" y="4704415"/>
            <a:ext cx="3021495" cy="1417341"/>
          </a:xfrm>
          <a:prstGeom prst="rect">
            <a:avLst/>
          </a:prstGeom>
        </p:spPr>
      </p:pic>
      <p:pic>
        <p:nvPicPr>
          <p:cNvPr id="13" name="Picture 12" descr="A picture containing text, electronics, computer, screenshot&#10;&#10;Description automatically generated">
            <a:extLst>
              <a:ext uri="{FF2B5EF4-FFF2-40B4-BE49-F238E27FC236}">
                <a16:creationId xmlns:a16="http://schemas.microsoft.com/office/drawing/2014/main" id="{6E88EE03-A25C-E84C-BF9A-74CAEFCAED9E}"/>
              </a:ext>
            </a:extLst>
          </p:cNvPr>
          <p:cNvPicPr>
            <a:picLocks noChangeAspect="1"/>
          </p:cNvPicPr>
          <p:nvPr/>
        </p:nvPicPr>
        <p:blipFill>
          <a:blip r:embed="rId11">
            <a:alphaModFix amt="35000"/>
            <a:extLst>
              <a:ext uri="{28A0092B-C50C-407E-A947-70E740481C1C}">
                <a14:useLocalDpi xmlns:a14="http://schemas.microsoft.com/office/drawing/2010/main" val="0"/>
              </a:ext>
            </a:extLst>
          </a:blip>
          <a:stretch>
            <a:fillRect/>
          </a:stretch>
        </p:blipFill>
        <p:spPr>
          <a:xfrm>
            <a:off x="8350352" y="2812800"/>
            <a:ext cx="1653696" cy="1319591"/>
          </a:xfrm>
          <a:prstGeom prst="rect">
            <a:avLst/>
          </a:prstGeom>
        </p:spPr>
      </p:pic>
    </p:spTree>
    <p:extLst>
      <p:ext uri="{BB962C8B-B14F-4D97-AF65-F5344CB8AC3E}">
        <p14:creationId xmlns:p14="http://schemas.microsoft.com/office/powerpoint/2010/main" val="3660913904"/>
      </p:ext>
    </p:extLst>
  </p:cSld>
  <p:clrMapOvr>
    <a:masterClrMapping/>
  </p:clrMapOvr>
  <mc:AlternateContent xmlns:mc="http://schemas.openxmlformats.org/markup-compatibility/2006" xmlns:p14="http://schemas.microsoft.com/office/powerpoint/2010/main">
    <mc:Choice Requires="p14">
      <p:transition spd="slow" p14:dur="2000" advTm="14660"/>
    </mc:Choice>
    <mc:Fallback xmlns="">
      <p:transition spd="slow" advTm="1466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EA10C-FC8C-456B-AE50-601BD93EEBB6}"/>
              </a:ext>
            </a:extLst>
          </p:cNvPr>
          <p:cNvSpPr>
            <a:spLocks noGrp="1"/>
          </p:cNvSpPr>
          <p:nvPr>
            <p:ph type="title"/>
          </p:nvPr>
        </p:nvSpPr>
        <p:spPr>
          <a:xfrm>
            <a:off x="677334" y="768626"/>
            <a:ext cx="8596668" cy="1320800"/>
          </a:xfrm>
        </p:spPr>
        <p:txBody>
          <a:bodyPr/>
          <a:lstStyle/>
          <a:p>
            <a:r>
              <a:rPr lang="en-GB" dirty="0">
                <a:latin typeface="Calibri" panose="020F0502020204030204" pitchFamily="34" charset="0"/>
                <a:cs typeface="Calibri" panose="020F0502020204030204" pitchFamily="34" charset="0"/>
              </a:rPr>
              <a:t>Catering </a:t>
            </a:r>
          </a:p>
        </p:txBody>
      </p:sp>
      <p:pic>
        <p:nvPicPr>
          <p:cNvPr id="6" name="Picture 5" descr="Logo&#10;&#10;Description automatically generated">
            <a:extLst>
              <a:ext uri="{FF2B5EF4-FFF2-40B4-BE49-F238E27FC236}">
                <a16:creationId xmlns:a16="http://schemas.microsoft.com/office/drawing/2014/main" id="{D5E790F4-544C-4F04-BA05-F5C0FD593F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9415" y="0"/>
            <a:ext cx="2562087" cy="768626"/>
          </a:xfrm>
          <a:prstGeom prst="rect">
            <a:avLst/>
          </a:prstGeom>
        </p:spPr>
      </p:pic>
      <p:pic>
        <p:nvPicPr>
          <p:cNvPr id="5" name="Picture 4" descr="A group of people standing in front of a green screen&#10;&#10;Description automatically generated with low confidence">
            <a:extLst>
              <a:ext uri="{FF2B5EF4-FFF2-40B4-BE49-F238E27FC236}">
                <a16:creationId xmlns:a16="http://schemas.microsoft.com/office/drawing/2014/main" id="{B00A61A4-386D-5848-BA57-93F84FDE0C37}"/>
              </a:ext>
            </a:extLst>
          </p:cNvPr>
          <p:cNvPicPr>
            <a:picLocks noChangeAspect="1"/>
          </p:cNvPicPr>
          <p:nvPr/>
        </p:nvPicPr>
        <p:blipFill>
          <a:blip r:embed="rId4">
            <a:alphaModFix amt="35000"/>
            <a:extLst>
              <a:ext uri="{28A0092B-C50C-407E-A947-70E740481C1C}">
                <a14:useLocalDpi xmlns:a14="http://schemas.microsoft.com/office/drawing/2010/main" val="0"/>
              </a:ext>
            </a:extLst>
          </a:blip>
          <a:stretch>
            <a:fillRect/>
          </a:stretch>
        </p:blipFill>
        <p:spPr>
          <a:xfrm>
            <a:off x="4756150" y="475025"/>
            <a:ext cx="4665559" cy="3769597"/>
          </a:xfrm>
          <a:prstGeom prst="rect">
            <a:avLst/>
          </a:prstGeom>
        </p:spPr>
      </p:pic>
      <p:sp>
        <p:nvSpPr>
          <p:cNvPr id="7" name="Content Placeholder 6">
            <a:extLst>
              <a:ext uri="{FF2B5EF4-FFF2-40B4-BE49-F238E27FC236}">
                <a16:creationId xmlns:a16="http://schemas.microsoft.com/office/drawing/2014/main" id="{101C3934-3620-AB4F-A59F-A4BC2054170D}"/>
              </a:ext>
            </a:extLst>
          </p:cNvPr>
          <p:cNvSpPr>
            <a:spLocks noGrp="1"/>
          </p:cNvSpPr>
          <p:nvPr>
            <p:ph sz="quarter" idx="12"/>
          </p:nvPr>
        </p:nvSpPr>
        <p:spPr>
          <a:xfrm>
            <a:off x="677334" y="1110333"/>
            <a:ext cx="9256888" cy="3960000"/>
          </a:xfrm>
        </p:spPr>
        <p:txBody>
          <a:bodyPr>
            <a:normAutofit fontScale="92500" lnSpcReduction="10000"/>
          </a:bodyPr>
          <a:lstStyle/>
          <a:p>
            <a:pPr marL="0" indent="0">
              <a:buNone/>
            </a:pPr>
            <a:endParaRPr lang="en-GB" sz="5500" dirty="0"/>
          </a:p>
          <a:p>
            <a:r>
              <a:rPr lang="en-GB" sz="1900" dirty="0"/>
              <a:t>We are still experiencing a year-on-year decline in UK beef cattle numbers. Therefore, once again, the lack of availability of beef is also pushing prices up. </a:t>
            </a:r>
          </a:p>
          <a:p>
            <a:r>
              <a:rPr lang="en-GB" sz="1900" dirty="0"/>
              <a:t>There are still difficulties in recruiting and retaining staff in this sector.            Driver availability continues to be challenging but is improving.                      Catering suppliers are also having to pay additional costs to maintain and employ staff. </a:t>
            </a:r>
          </a:p>
          <a:p>
            <a:r>
              <a:rPr lang="en-GB" sz="1900" dirty="0"/>
              <a:t>The increase in oil prices is effecting fuel prices and therefore increasing delivery   cost for customers. </a:t>
            </a:r>
          </a:p>
          <a:p>
            <a:r>
              <a:rPr lang="en-GB" sz="1900" dirty="0"/>
              <a:t>The new ‘plastic’ taxes to be introduced from the 1</a:t>
            </a:r>
            <a:r>
              <a:rPr lang="en-GB" sz="1900" baseline="30000" dirty="0"/>
              <a:t>st</a:t>
            </a:r>
            <a:r>
              <a:rPr lang="en-GB" sz="1900" dirty="0"/>
              <a:t> of April 2022 will also put additional pressure on prices. </a:t>
            </a:r>
          </a:p>
          <a:p>
            <a:pPr marL="0" indent="0">
              <a:buNone/>
            </a:pPr>
            <a:endParaRPr lang="en-GB" sz="7200" dirty="0"/>
          </a:p>
          <a:p>
            <a:endParaRPr lang="en-US" dirty="0"/>
          </a:p>
        </p:txBody>
      </p:sp>
    </p:spTree>
    <p:extLst>
      <p:ext uri="{BB962C8B-B14F-4D97-AF65-F5344CB8AC3E}">
        <p14:creationId xmlns:p14="http://schemas.microsoft.com/office/powerpoint/2010/main" val="1836101537"/>
      </p:ext>
    </p:extLst>
  </p:cSld>
  <p:clrMapOvr>
    <a:masterClrMapping/>
  </p:clrMapOvr>
  <mc:AlternateContent xmlns:mc="http://schemas.openxmlformats.org/markup-compatibility/2006" xmlns:p14="http://schemas.microsoft.com/office/powerpoint/2010/main">
    <mc:Choice Requires="p14">
      <p:transition spd="slow" p14:dur="2000" advTm="41906"/>
    </mc:Choice>
    <mc:Fallback xmlns="">
      <p:transition spd="slow" advTm="41906"/>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 vector graphics&#10;&#10;Description automatically generated">
            <a:extLst>
              <a:ext uri="{FF2B5EF4-FFF2-40B4-BE49-F238E27FC236}">
                <a16:creationId xmlns:a16="http://schemas.microsoft.com/office/drawing/2014/main" id="{21B3A4FA-7B77-3345-9879-D7521E611882}"/>
              </a:ext>
            </a:extLst>
          </p:cNvPr>
          <p:cNvPicPr>
            <a:picLocks noChangeAspect="1"/>
          </p:cNvPicPr>
          <p:nvPr/>
        </p:nvPicPr>
        <p:blipFill>
          <a:blip r:embed="rId3">
            <a:alphaModFix amt="35000"/>
            <a:extLst>
              <a:ext uri="{28A0092B-C50C-407E-A947-70E740481C1C}">
                <a14:useLocalDpi xmlns:a14="http://schemas.microsoft.com/office/drawing/2010/main" val="0"/>
              </a:ext>
            </a:extLst>
          </a:blip>
          <a:stretch>
            <a:fillRect/>
          </a:stretch>
        </p:blipFill>
        <p:spPr>
          <a:xfrm>
            <a:off x="3900405" y="2891361"/>
            <a:ext cx="5373597" cy="2520679"/>
          </a:xfrm>
          <a:prstGeom prst="rect">
            <a:avLst/>
          </a:prstGeom>
        </p:spPr>
      </p:pic>
      <p:sp>
        <p:nvSpPr>
          <p:cNvPr id="7" name="Content Placeholder 6">
            <a:extLst>
              <a:ext uri="{FF2B5EF4-FFF2-40B4-BE49-F238E27FC236}">
                <a16:creationId xmlns:a16="http://schemas.microsoft.com/office/drawing/2014/main" id="{101C3934-3620-AB4F-A59F-A4BC2054170D}"/>
              </a:ext>
            </a:extLst>
          </p:cNvPr>
          <p:cNvSpPr>
            <a:spLocks noGrp="1"/>
          </p:cNvSpPr>
          <p:nvPr>
            <p:ph sz="quarter" idx="12"/>
          </p:nvPr>
        </p:nvSpPr>
        <p:spPr>
          <a:xfrm>
            <a:off x="677334" y="1110333"/>
            <a:ext cx="9256888" cy="3960000"/>
          </a:xfrm>
        </p:spPr>
        <p:txBody>
          <a:bodyPr>
            <a:normAutofit/>
          </a:bodyPr>
          <a:lstStyle/>
          <a:p>
            <a:pPr marL="0" indent="0">
              <a:buNone/>
            </a:pPr>
            <a:endParaRPr lang="en-GB" sz="5500" dirty="0"/>
          </a:p>
          <a:p>
            <a:r>
              <a:rPr lang="en-GB" dirty="0"/>
              <a:t>There are issues and delays with plastic spray bottles, toilet roll, bin bags and other containers and disposable paper products due to production shortage. Availability of these items is stable but delays still possible, alongside price increases. </a:t>
            </a:r>
          </a:p>
          <a:p>
            <a:r>
              <a:rPr lang="en-GB" dirty="0"/>
              <a:t>Pricing has become increasingly unstable in this area and suppliers are dealing with weekly price increases. We are expecting this volatility to continue until Spring 2022. </a:t>
            </a:r>
          </a:p>
          <a:p>
            <a:r>
              <a:rPr lang="en-GB" dirty="0"/>
              <a:t>The cost of shipping/freight remains high and is showing no signs of reducing at present. </a:t>
            </a:r>
          </a:p>
          <a:p>
            <a:endParaRPr lang="en-GB" sz="1900" dirty="0"/>
          </a:p>
          <a:p>
            <a:pPr marL="0" indent="0">
              <a:buNone/>
            </a:pPr>
            <a:endParaRPr lang="en-GB" sz="7200" dirty="0"/>
          </a:p>
          <a:p>
            <a:endParaRPr lang="en-US" dirty="0"/>
          </a:p>
        </p:txBody>
      </p:sp>
      <p:sp>
        <p:nvSpPr>
          <p:cNvPr id="2" name="Title 1">
            <a:extLst>
              <a:ext uri="{FF2B5EF4-FFF2-40B4-BE49-F238E27FC236}">
                <a16:creationId xmlns:a16="http://schemas.microsoft.com/office/drawing/2014/main" id="{EA8EA10C-FC8C-456B-AE50-601BD93EEBB6}"/>
              </a:ext>
            </a:extLst>
          </p:cNvPr>
          <p:cNvSpPr>
            <a:spLocks noGrp="1"/>
          </p:cNvSpPr>
          <p:nvPr>
            <p:ph type="title"/>
          </p:nvPr>
        </p:nvSpPr>
        <p:spPr>
          <a:xfrm>
            <a:off x="677334" y="768626"/>
            <a:ext cx="8596668" cy="1320800"/>
          </a:xfrm>
        </p:spPr>
        <p:txBody>
          <a:bodyPr/>
          <a:lstStyle/>
          <a:p>
            <a:r>
              <a:rPr lang="en-GB" dirty="0">
                <a:latin typeface="Calibri" panose="020F0502020204030204" pitchFamily="34" charset="0"/>
                <a:cs typeface="Calibri" panose="020F0502020204030204" pitchFamily="34" charset="0"/>
              </a:rPr>
              <a:t>Cleaning and Janitorial Supplies  </a:t>
            </a:r>
          </a:p>
        </p:txBody>
      </p:sp>
      <p:pic>
        <p:nvPicPr>
          <p:cNvPr id="6" name="Picture 5" descr="Logo&#10;&#10;Description automatically generated">
            <a:extLst>
              <a:ext uri="{FF2B5EF4-FFF2-40B4-BE49-F238E27FC236}">
                <a16:creationId xmlns:a16="http://schemas.microsoft.com/office/drawing/2014/main" id="{D5E790F4-544C-4F04-BA05-F5C0FD593F3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69415" y="0"/>
            <a:ext cx="2562087" cy="768626"/>
          </a:xfrm>
          <a:prstGeom prst="rect">
            <a:avLst/>
          </a:prstGeom>
        </p:spPr>
      </p:pic>
    </p:spTree>
    <p:extLst>
      <p:ext uri="{BB962C8B-B14F-4D97-AF65-F5344CB8AC3E}">
        <p14:creationId xmlns:p14="http://schemas.microsoft.com/office/powerpoint/2010/main" val="1745374940"/>
      </p:ext>
    </p:extLst>
  </p:cSld>
  <p:clrMapOvr>
    <a:masterClrMapping/>
  </p:clrMapOvr>
  <mc:AlternateContent xmlns:mc="http://schemas.openxmlformats.org/markup-compatibility/2006" xmlns:p14="http://schemas.microsoft.com/office/powerpoint/2010/main">
    <mc:Choice Requires="p14">
      <p:transition spd="slow" p14:dur="2000" advTm="41906"/>
    </mc:Choice>
    <mc:Fallback xmlns="">
      <p:transition spd="slow" advTm="41906"/>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BB026-88AB-42A2-94E1-87C1CAEFFB8F}"/>
              </a:ext>
            </a:extLst>
          </p:cNvPr>
          <p:cNvSpPr>
            <a:spLocks noGrp="1"/>
          </p:cNvSpPr>
          <p:nvPr>
            <p:ph type="title"/>
          </p:nvPr>
        </p:nvSpPr>
        <p:spPr>
          <a:xfrm>
            <a:off x="677334" y="538724"/>
            <a:ext cx="8596668" cy="1320800"/>
          </a:xfrm>
        </p:spPr>
        <p:txBody>
          <a:bodyPr/>
          <a:lstStyle/>
          <a:p>
            <a:r>
              <a:rPr lang="en-GB" dirty="0"/>
              <a:t>Estates and Facilities  </a:t>
            </a:r>
          </a:p>
        </p:txBody>
      </p:sp>
      <p:pic>
        <p:nvPicPr>
          <p:cNvPr id="10" name="Picture 9" descr="Logo&#10;&#10;Description automatically generated">
            <a:extLst>
              <a:ext uri="{FF2B5EF4-FFF2-40B4-BE49-F238E27FC236}">
                <a16:creationId xmlns:a16="http://schemas.microsoft.com/office/drawing/2014/main" id="{03B91061-9387-4C7A-805B-1E61080198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9415" y="0"/>
            <a:ext cx="2562087" cy="768626"/>
          </a:xfrm>
          <a:prstGeom prst="rect">
            <a:avLst/>
          </a:prstGeom>
        </p:spPr>
      </p:pic>
      <p:pic>
        <p:nvPicPr>
          <p:cNvPr id="5" name="Picture 4" descr="Diagram, icon&#10;&#10;Description automatically generated">
            <a:extLst>
              <a:ext uri="{FF2B5EF4-FFF2-40B4-BE49-F238E27FC236}">
                <a16:creationId xmlns:a16="http://schemas.microsoft.com/office/drawing/2014/main" id="{7ACCE709-0224-5042-BBB3-BCA16C373F1E}"/>
              </a:ext>
            </a:extLst>
          </p:cNvPr>
          <p:cNvPicPr>
            <a:picLocks noChangeAspect="1"/>
          </p:cNvPicPr>
          <p:nvPr/>
        </p:nvPicPr>
        <p:blipFill>
          <a:blip r:embed="rId4">
            <a:alphaModFix amt="35000"/>
            <a:extLst>
              <a:ext uri="{28A0092B-C50C-407E-A947-70E740481C1C}">
                <a14:useLocalDpi xmlns:a14="http://schemas.microsoft.com/office/drawing/2010/main" val="0"/>
              </a:ext>
            </a:extLst>
          </a:blip>
          <a:stretch>
            <a:fillRect/>
          </a:stretch>
        </p:blipFill>
        <p:spPr>
          <a:xfrm>
            <a:off x="5011579" y="538724"/>
            <a:ext cx="4410129" cy="3785901"/>
          </a:xfrm>
          <a:prstGeom prst="rect">
            <a:avLst/>
          </a:prstGeom>
        </p:spPr>
      </p:pic>
      <p:sp>
        <p:nvSpPr>
          <p:cNvPr id="3" name="Content Placeholder 2">
            <a:extLst>
              <a:ext uri="{FF2B5EF4-FFF2-40B4-BE49-F238E27FC236}">
                <a16:creationId xmlns:a16="http://schemas.microsoft.com/office/drawing/2014/main" id="{294CB05F-1C3D-3C4D-8ECC-87C8B8D8AA99}"/>
              </a:ext>
            </a:extLst>
          </p:cNvPr>
          <p:cNvSpPr>
            <a:spLocks noGrp="1"/>
          </p:cNvSpPr>
          <p:nvPr>
            <p:ph sz="quarter" idx="12"/>
          </p:nvPr>
        </p:nvSpPr>
        <p:spPr>
          <a:xfrm>
            <a:off x="677334" y="1539311"/>
            <a:ext cx="9313333" cy="3960000"/>
          </a:xfrm>
        </p:spPr>
        <p:txBody>
          <a:bodyPr>
            <a:normAutofit fontScale="25000" lnSpcReduction="20000"/>
          </a:bodyPr>
          <a:lstStyle/>
          <a:p>
            <a:pPr marL="0" indent="0">
              <a:buNone/>
            </a:pPr>
            <a:r>
              <a:rPr lang="en-US" sz="7200" b="1" u="sng" dirty="0"/>
              <a:t>Construction and building materials </a:t>
            </a:r>
          </a:p>
          <a:p>
            <a:r>
              <a:rPr lang="en-GB" sz="7200" dirty="0"/>
              <a:t>Steel prices remain volatile, with steel reinforcing having risen by 47%. Further increases in Quarter 2 of 2022 are expected due to increases in carbon prices and the removal of import tariffs in the USA, pushing global demand. </a:t>
            </a:r>
          </a:p>
          <a:p>
            <a:r>
              <a:rPr lang="en-GB" sz="7200" dirty="0"/>
              <a:t>The high market demand for mineral wool/insulation, (with Class A1 being specified post-Grenfell) mean that lead times are extending from 5 days to 16 weeks and pricing is rising by up to 40% with further increases likely, due to staffing and energy costs </a:t>
            </a:r>
          </a:p>
          <a:p>
            <a:r>
              <a:rPr lang="en-GB" sz="7200" dirty="0"/>
              <a:t>Timber pricing is now recovering after autumn 2021 highs due to better availability. </a:t>
            </a:r>
          </a:p>
          <a:p>
            <a:r>
              <a:rPr lang="en-GB" sz="7200" dirty="0"/>
              <a:t>Plasterboard and other drywalling prices rose between 17% and 45% in 2021 and are liable to increase further this year due to energy costs. </a:t>
            </a:r>
          </a:p>
          <a:p>
            <a:r>
              <a:rPr lang="en-GB" sz="7200" dirty="0"/>
              <a:t>The increased demand for seating and booths/pods has resulted in some fabric shortages, with some suppliers quoting significantly extended lead-times for some fabrics and colours. If you’re looking for options on where to source these items, please take a look at our </a:t>
            </a:r>
            <a:r>
              <a:rPr lang="en-GB" sz="7200" dirty="0">
                <a:hlinkClick r:id="rId5"/>
              </a:rPr>
              <a:t>School &amp; Academies Furniture framework</a:t>
            </a:r>
            <a:endParaRPr lang="en-GB" sz="7200" dirty="0"/>
          </a:p>
          <a:p>
            <a:pPr marL="0" indent="0">
              <a:buNone/>
            </a:pPr>
            <a:endParaRPr lang="en-GB" sz="7200" b="1" i="1" dirty="0"/>
          </a:p>
          <a:p>
            <a:pPr marL="0" indent="0">
              <a:buNone/>
            </a:pPr>
            <a:r>
              <a:rPr lang="en-GB" sz="7200" b="1" i="1" dirty="0">
                <a:solidFill>
                  <a:srgbClr val="3366FF"/>
                </a:solidFill>
              </a:rPr>
              <a:t>If you have any upcoming building or refurbishment projects planned for your institution, and have your own incumbent supplier you’d like to use, why not consider using our own Minor Works DPS?</a:t>
            </a:r>
          </a:p>
          <a:p>
            <a:pPr marL="0" indent="0">
              <a:buNone/>
            </a:pPr>
            <a:endParaRPr lang="en-GB" sz="7200" dirty="0"/>
          </a:p>
          <a:p>
            <a:pPr marL="0" indent="0">
              <a:buNone/>
            </a:pPr>
            <a:endParaRPr lang="en-GB" sz="7200" dirty="0"/>
          </a:p>
          <a:p>
            <a:endParaRPr lang="en-GB" sz="7200" dirty="0"/>
          </a:p>
          <a:p>
            <a:endParaRPr lang="en-GB" dirty="0"/>
          </a:p>
          <a:p>
            <a:pPr marL="0" indent="0">
              <a:buNone/>
            </a:pPr>
            <a:r>
              <a:rPr lang="en-US" dirty="0"/>
              <a:t> </a:t>
            </a:r>
          </a:p>
        </p:txBody>
      </p:sp>
    </p:spTree>
    <p:extLst>
      <p:ext uri="{BB962C8B-B14F-4D97-AF65-F5344CB8AC3E}">
        <p14:creationId xmlns:p14="http://schemas.microsoft.com/office/powerpoint/2010/main" val="2075094256"/>
      </p:ext>
    </p:extLst>
  </p:cSld>
  <p:clrMapOvr>
    <a:masterClrMapping/>
  </p:clrMapOvr>
  <mc:AlternateContent xmlns:mc="http://schemas.openxmlformats.org/markup-compatibility/2006" xmlns:p14="http://schemas.microsoft.com/office/powerpoint/2010/main">
    <mc:Choice Requires="p14">
      <p:transition spd="slow" p14:dur="2000" advTm="79402"/>
    </mc:Choice>
    <mc:Fallback xmlns="">
      <p:transition spd="slow" advTm="79402"/>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BB026-88AB-42A2-94E1-87C1CAEFFB8F}"/>
              </a:ext>
            </a:extLst>
          </p:cNvPr>
          <p:cNvSpPr>
            <a:spLocks noGrp="1"/>
          </p:cNvSpPr>
          <p:nvPr>
            <p:ph type="title"/>
          </p:nvPr>
        </p:nvSpPr>
        <p:spPr/>
        <p:txBody>
          <a:bodyPr/>
          <a:lstStyle/>
          <a:p>
            <a:r>
              <a:rPr lang="en-GB" dirty="0"/>
              <a:t>Estates and Facilities  </a:t>
            </a:r>
          </a:p>
        </p:txBody>
      </p:sp>
      <p:pic>
        <p:nvPicPr>
          <p:cNvPr id="10" name="Picture 9" descr="Logo&#10;&#10;Description automatically generated">
            <a:extLst>
              <a:ext uri="{FF2B5EF4-FFF2-40B4-BE49-F238E27FC236}">
                <a16:creationId xmlns:a16="http://schemas.microsoft.com/office/drawing/2014/main" id="{03B91061-9387-4C7A-805B-1E61080198A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9415" y="0"/>
            <a:ext cx="2562087" cy="768626"/>
          </a:xfrm>
          <a:prstGeom prst="rect">
            <a:avLst/>
          </a:prstGeom>
        </p:spPr>
      </p:pic>
      <p:sp>
        <p:nvSpPr>
          <p:cNvPr id="3" name="Content Placeholder 2">
            <a:extLst>
              <a:ext uri="{FF2B5EF4-FFF2-40B4-BE49-F238E27FC236}">
                <a16:creationId xmlns:a16="http://schemas.microsoft.com/office/drawing/2014/main" id="{294CB05F-1C3D-3C4D-8ECC-87C8B8D8AA99}"/>
              </a:ext>
            </a:extLst>
          </p:cNvPr>
          <p:cNvSpPr>
            <a:spLocks noGrp="1"/>
          </p:cNvSpPr>
          <p:nvPr>
            <p:ph sz="quarter" idx="12"/>
          </p:nvPr>
        </p:nvSpPr>
        <p:spPr>
          <a:xfrm>
            <a:off x="714903" y="1839107"/>
            <a:ext cx="9095141" cy="3960000"/>
          </a:xfrm>
        </p:spPr>
        <p:txBody>
          <a:bodyPr>
            <a:normAutofit fontScale="25000" lnSpcReduction="20000"/>
          </a:bodyPr>
          <a:lstStyle/>
          <a:p>
            <a:pPr marL="0" indent="0">
              <a:buNone/>
            </a:pPr>
            <a:r>
              <a:rPr lang="en-US" sz="7200" b="1" u="sng" dirty="0"/>
              <a:t>Security </a:t>
            </a:r>
          </a:p>
          <a:p>
            <a:r>
              <a:rPr lang="en-GB" sz="7200" dirty="0"/>
              <a:t>Changes in training regulated by the Security Industry Authority (SIA) are causing staff members to not renew their accreditations and leave the industry causing recruitment and retention issues. Pricing has become increasingly unstable in this area and suppliers are dealing with weekly price increases. This volatility is expected to continue until at least Spring 2022. </a:t>
            </a:r>
          </a:p>
          <a:p>
            <a:r>
              <a:rPr lang="en-GB" sz="7200" dirty="0"/>
              <a:t>Pricing of Security Services is expected to be affected by increasing costs of living and additional training/licensing costs. </a:t>
            </a:r>
          </a:p>
          <a:p>
            <a:pPr marL="0" indent="0">
              <a:buNone/>
            </a:pPr>
            <a:endParaRPr lang="en-GB" sz="7200" dirty="0"/>
          </a:p>
          <a:p>
            <a:pPr marL="0" indent="0">
              <a:buNone/>
            </a:pPr>
            <a:r>
              <a:rPr lang="en-GB" sz="7200" b="1" u="sng" dirty="0"/>
              <a:t>Flooring</a:t>
            </a:r>
          </a:p>
          <a:p>
            <a:r>
              <a:rPr lang="en-GB" sz="7200" dirty="0"/>
              <a:t>A major yarn manufacturer has announced that they are ceasing their manufacturing operations. This and a general shortage of materials (due to Brexit and Covid, weather effects on crops in America) and increased production and distribution costs have led to an increase in product pricing. </a:t>
            </a:r>
          </a:p>
          <a:p>
            <a:endParaRPr lang="en-GB" sz="7200" dirty="0"/>
          </a:p>
          <a:p>
            <a:endParaRPr lang="en-GB" dirty="0"/>
          </a:p>
          <a:p>
            <a:pPr marL="0" indent="0">
              <a:buNone/>
            </a:pPr>
            <a:r>
              <a:rPr lang="en-US" dirty="0"/>
              <a:t> </a:t>
            </a:r>
          </a:p>
        </p:txBody>
      </p:sp>
      <p:pic>
        <p:nvPicPr>
          <p:cNvPr id="5" name="Picture 4" descr="Diagram, icon&#10;&#10;Description automatically generated">
            <a:extLst>
              <a:ext uri="{FF2B5EF4-FFF2-40B4-BE49-F238E27FC236}">
                <a16:creationId xmlns:a16="http://schemas.microsoft.com/office/drawing/2014/main" id="{922D1407-6A91-0445-9E6C-43A2C257690D}"/>
              </a:ext>
            </a:extLst>
          </p:cNvPr>
          <p:cNvPicPr>
            <a:picLocks noChangeAspect="1"/>
          </p:cNvPicPr>
          <p:nvPr/>
        </p:nvPicPr>
        <p:blipFill>
          <a:blip r:embed="rId4">
            <a:alphaModFix amt="35000"/>
            <a:extLst>
              <a:ext uri="{28A0092B-C50C-407E-A947-70E740481C1C}">
                <a14:useLocalDpi xmlns:a14="http://schemas.microsoft.com/office/drawing/2010/main" val="0"/>
              </a:ext>
            </a:extLst>
          </a:blip>
          <a:stretch>
            <a:fillRect/>
          </a:stretch>
        </p:blipFill>
        <p:spPr>
          <a:xfrm>
            <a:off x="5011579" y="538724"/>
            <a:ext cx="4410129" cy="3785901"/>
          </a:xfrm>
          <a:prstGeom prst="rect">
            <a:avLst/>
          </a:prstGeom>
        </p:spPr>
      </p:pic>
    </p:spTree>
    <p:extLst>
      <p:ext uri="{BB962C8B-B14F-4D97-AF65-F5344CB8AC3E}">
        <p14:creationId xmlns:p14="http://schemas.microsoft.com/office/powerpoint/2010/main" val="487009087"/>
      </p:ext>
    </p:extLst>
  </p:cSld>
  <p:clrMapOvr>
    <a:masterClrMapping/>
  </p:clrMapOvr>
  <mc:AlternateContent xmlns:mc="http://schemas.openxmlformats.org/markup-compatibility/2006" xmlns:p14="http://schemas.microsoft.com/office/powerpoint/2010/main">
    <mc:Choice Requires="p14">
      <p:transition spd="slow" p14:dur="2000" advTm="79402"/>
    </mc:Choice>
    <mc:Fallback xmlns="">
      <p:transition spd="slow" advTm="79402"/>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C57C0-180D-4091-ADA5-64907A63C2E1}"/>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Professional services </a:t>
            </a:r>
          </a:p>
        </p:txBody>
      </p:sp>
      <p:pic>
        <p:nvPicPr>
          <p:cNvPr id="15" name="Picture 14" descr="Logo&#10;&#10;Description automatically generated">
            <a:extLst>
              <a:ext uri="{FF2B5EF4-FFF2-40B4-BE49-F238E27FC236}">
                <a16:creationId xmlns:a16="http://schemas.microsoft.com/office/drawing/2014/main" id="{F8038563-D705-4F18-BCEB-21B354DD4C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9415" y="0"/>
            <a:ext cx="2562087" cy="768626"/>
          </a:xfrm>
          <a:prstGeom prst="rect">
            <a:avLst/>
          </a:prstGeom>
        </p:spPr>
      </p:pic>
      <p:pic>
        <p:nvPicPr>
          <p:cNvPr id="7" name="Picture 6" descr="A picture containing text, electronics, computer, screenshot&#10;&#10;Description automatically generated">
            <a:extLst>
              <a:ext uri="{FF2B5EF4-FFF2-40B4-BE49-F238E27FC236}">
                <a16:creationId xmlns:a16="http://schemas.microsoft.com/office/drawing/2014/main" id="{6ABACA5B-438E-5F42-BC89-26FB3BCFAA29}"/>
              </a:ext>
            </a:extLst>
          </p:cNvPr>
          <p:cNvPicPr>
            <a:picLocks noChangeAspect="1"/>
          </p:cNvPicPr>
          <p:nvPr/>
        </p:nvPicPr>
        <p:blipFill>
          <a:blip r:embed="rId4">
            <a:alphaModFix amt="35000"/>
            <a:extLst>
              <a:ext uri="{28A0092B-C50C-407E-A947-70E740481C1C}">
                <a14:useLocalDpi xmlns:a14="http://schemas.microsoft.com/office/drawing/2010/main" val="0"/>
              </a:ext>
            </a:extLst>
          </a:blip>
          <a:stretch>
            <a:fillRect/>
          </a:stretch>
        </p:blipFill>
        <p:spPr>
          <a:xfrm>
            <a:off x="5127344" y="546747"/>
            <a:ext cx="4146658" cy="3308888"/>
          </a:xfrm>
          <a:prstGeom prst="rect">
            <a:avLst/>
          </a:prstGeom>
        </p:spPr>
      </p:pic>
      <p:sp>
        <p:nvSpPr>
          <p:cNvPr id="4" name="Content Placeholder 3">
            <a:extLst>
              <a:ext uri="{FF2B5EF4-FFF2-40B4-BE49-F238E27FC236}">
                <a16:creationId xmlns:a16="http://schemas.microsoft.com/office/drawing/2014/main" id="{97B2FA41-E2CE-A84C-9217-7F44676D153C}"/>
              </a:ext>
            </a:extLst>
          </p:cNvPr>
          <p:cNvSpPr>
            <a:spLocks noGrp="1"/>
          </p:cNvSpPr>
          <p:nvPr>
            <p:ph sz="quarter" idx="12"/>
          </p:nvPr>
        </p:nvSpPr>
        <p:spPr>
          <a:xfrm>
            <a:off x="677334" y="1768320"/>
            <a:ext cx="9550399" cy="3960000"/>
          </a:xfrm>
        </p:spPr>
        <p:txBody>
          <a:bodyPr>
            <a:normAutofit fontScale="25000" lnSpcReduction="20000"/>
          </a:bodyPr>
          <a:lstStyle/>
          <a:p>
            <a:pPr marL="0" indent="0">
              <a:buNone/>
            </a:pPr>
            <a:r>
              <a:rPr lang="en-US" sz="7200" b="1" u="sng" dirty="0"/>
              <a:t>Recruitment</a:t>
            </a:r>
          </a:p>
          <a:p>
            <a:r>
              <a:rPr lang="en-GB" sz="7200" dirty="0"/>
              <a:t>Companies are finding difficulty with recruiting skilled resource; particularly for hospitality, audit and financial services. Suppliers are looking at the international market to meet recruitment needs. </a:t>
            </a:r>
          </a:p>
          <a:p>
            <a:r>
              <a:rPr lang="en-GB" sz="7200" dirty="0"/>
              <a:t>There are issues with ‘gig economy’ or filling zero hours contract type roles, as people look for employment opportunities with secured and set income following the last two years of uncertainty. </a:t>
            </a:r>
          </a:p>
          <a:p>
            <a:r>
              <a:rPr lang="en-GB" sz="7200" dirty="0"/>
              <a:t>Costs of recruiting are increasing due to availability of candidates.</a:t>
            </a:r>
          </a:p>
          <a:p>
            <a:pPr marL="0" indent="0">
              <a:buNone/>
            </a:pPr>
            <a:endParaRPr lang="en-GB" sz="4500" dirty="0"/>
          </a:p>
          <a:p>
            <a:pPr marL="0" indent="0">
              <a:buNone/>
            </a:pPr>
            <a:r>
              <a:rPr lang="en-GB" sz="7200" b="1" u="sng" dirty="0"/>
              <a:t>Insurance</a:t>
            </a:r>
            <a:r>
              <a:rPr lang="en-GB" sz="5500" b="1" u="sng" dirty="0"/>
              <a:t> </a:t>
            </a:r>
          </a:p>
          <a:p>
            <a:r>
              <a:rPr lang="en-GB" sz="7200" dirty="0"/>
              <a:t>Some organisations may struggle with supply depending on risk profile. </a:t>
            </a:r>
          </a:p>
          <a:p>
            <a:r>
              <a:rPr lang="en-GB" sz="7200" dirty="0"/>
              <a:t>Higher scrutiny of claims and information is being required by underwriters. Insurers may be more assertive in policy term extensions, coverage and limits. Many firms are also removing cyber cover for new and existing customers and/or vastly increasing premiums. </a:t>
            </a:r>
          </a:p>
          <a:p>
            <a:r>
              <a:rPr lang="en-GB" sz="7200" dirty="0"/>
              <a:t>Some Insurers are charging higher costs and offering less flexibility on policies </a:t>
            </a:r>
          </a:p>
          <a:p>
            <a:pPr marL="0" indent="0">
              <a:buNone/>
            </a:pPr>
            <a:endParaRPr lang="en-GB" sz="7200" dirty="0"/>
          </a:p>
          <a:p>
            <a:pPr marL="0" indent="0">
              <a:buNone/>
            </a:pPr>
            <a:endParaRPr lang="en-GB" sz="7200" dirty="0"/>
          </a:p>
          <a:p>
            <a:endParaRPr lang="en-GB" sz="5500" b="1" dirty="0"/>
          </a:p>
          <a:p>
            <a:pPr marL="0" indent="0">
              <a:buNone/>
            </a:pPr>
            <a:endParaRPr lang="en-GB" b="1" u="sng" dirty="0"/>
          </a:p>
          <a:p>
            <a:pPr marL="0" indent="0">
              <a:buNone/>
            </a:pPr>
            <a:endParaRPr lang="en-GB" b="1" u="sng" dirty="0"/>
          </a:p>
          <a:p>
            <a:pPr marL="0" indent="0">
              <a:buNone/>
            </a:pPr>
            <a:r>
              <a:rPr lang="en-GB" b="1" u="sng" dirty="0"/>
              <a:t>Audit </a:t>
            </a:r>
          </a:p>
          <a:p>
            <a:pPr marL="0" indent="0">
              <a:buNone/>
            </a:pPr>
            <a:endParaRPr lang="en-GB" b="1" u="sng" dirty="0"/>
          </a:p>
          <a:p>
            <a:pPr marL="0" indent="0">
              <a:buNone/>
            </a:pPr>
            <a:r>
              <a:rPr lang="en-GB" b="1" u="sng" dirty="0"/>
              <a:t>Printing </a:t>
            </a:r>
          </a:p>
          <a:p>
            <a:pPr marL="0" indent="0">
              <a:buNone/>
            </a:pPr>
            <a:r>
              <a:rPr lang="en-US" b="1" u="sng" dirty="0"/>
              <a:t> </a:t>
            </a:r>
          </a:p>
          <a:p>
            <a:pPr marL="0" indent="0">
              <a:buNone/>
            </a:pPr>
            <a:endParaRPr lang="en-US" b="1" u="sng" dirty="0"/>
          </a:p>
        </p:txBody>
      </p:sp>
    </p:spTree>
    <p:extLst>
      <p:ext uri="{BB962C8B-B14F-4D97-AF65-F5344CB8AC3E}">
        <p14:creationId xmlns:p14="http://schemas.microsoft.com/office/powerpoint/2010/main" val="1011824324"/>
      </p:ext>
    </p:extLst>
  </p:cSld>
  <p:clrMapOvr>
    <a:masterClrMapping/>
  </p:clrMapOvr>
  <mc:AlternateContent xmlns:mc="http://schemas.openxmlformats.org/markup-compatibility/2006" xmlns:p14="http://schemas.microsoft.com/office/powerpoint/2010/main">
    <mc:Choice Requires="p14">
      <p:transition spd="slow" p14:dur="2000" advTm="44453"/>
    </mc:Choice>
    <mc:Fallback xmlns="">
      <p:transition spd="slow" advTm="44453"/>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6C57C0-180D-4091-ADA5-64907A63C2E1}"/>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Professional services </a:t>
            </a:r>
          </a:p>
        </p:txBody>
      </p:sp>
      <p:pic>
        <p:nvPicPr>
          <p:cNvPr id="15" name="Picture 14" descr="Logo&#10;&#10;Description automatically generated">
            <a:extLst>
              <a:ext uri="{FF2B5EF4-FFF2-40B4-BE49-F238E27FC236}">
                <a16:creationId xmlns:a16="http://schemas.microsoft.com/office/drawing/2014/main" id="{F8038563-D705-4F18-BCEB-21B354DD4C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9415" y="0"/>
            <a:ext cx="2562087" cy="768626"/>
          </a:xfrm>
          <a:prstGeom prst="rect">
            <a:avLst/>
          </a:prstGeom>
        </p:spPr>
      </p:pic>
      <p:sp>
        <p:nvSpPr>
          <p:cNvPr id="4" name="Content Placeholder 3">
            <a:extLst>
              <a:ext uri="{FF2B5EF4-FFF2-40B4-BE49-F238E27FC236}">
                <a16:creationId xmlns:a16="http://schemas.microsoft.com/office/drawing/2014/main" id="{97B2FA41-E2CE-A84C-9217-7F44676D153C}"/>
              </a:ext>
            </a:extLst>
          </p:cNvPr>
          <p:cNvSpPr>
            <a:spLocks noGrp="1"/>
          </p:cNvSpPr>
          <p:nvPr>
            <p:ph sz="quarter" idx="12"/>
          </p:nvPr>
        </p:nvSpPr>
        <p:spPr>
          <a:xfrm>
            <a:off x="677334" y="1587698"/>
            <a:ext cx="9279466" cy="3960000"/>
          </a:xfrm>
        </p:spPr>
        <p:txBody>
          <a:bodyPr>
            <a:normAutofit fontScale="25000" lnSpcReduction="20000"/>
          </a:bodyPr>
          <a:lstStyle/>
          <a:p>
            <a:pPr marL="0" indent="0">
              <a:buNone/>
            </a:pPr>
            <a:r>
              <a:rPr lang="en-US" sz="7200" b="1" u="sng" dirty="0"/>
              <a:t>Audit </a:t>
            </a:r>
          </a:p>
          <a:p>
            <a:r>
              <a:rPr lang="en-GB" sz="7200" dirty="0"/>
              <a:t>There are higher demands for personnel with specialist audit skills. </a:t>
            </a:r>
          </a:p>
          <a:p>
            <a:r>
              <a:rPr lang="en-GB" sz="7200" dirty="0"/>
              <a:t>Tighter regulations in place due to high profile corporate failures. BEIS Audit Reform Consultation proposing radical changes to audit and governance reform. </a:t>
            </a:r>
          </a:p>
          <a:p>
            <a:r>
              <a:rPr lang="en-GB" sz="7200" dirty="0"/>
              <a:t>Fees are higher due to specialist resources required. Some firms can’t be competitive due to organisationally set fees. </a:t>
            </a:r>
          </a:p>
          <a:p>
            <a:endParaRPr lang="en-GB" sz="7200" dirty="0"/>
          </a:p>
          <a:p>
            <a:pPr marL="0" indent="0">
              <a:buNone/>
            </a:pPr>
            <a:r>
              <a:rPr lang="en-GB" sz="7200" b="1" u="sng" dirty="0"/>
              <a:t>Printing </a:t>
            </a:r>
          </a:p>
          <a:p>
            <a:r>
              <a:rPr lang="en-GB" sz="7200" dirty="0"/>
              <a:t>There is a change in customer demand as the profile of the industry changes. These include changes in working patterns (no office printing) and sustainability considerations. This is where our new </a:t>
            </a:r>
            <a:r>
              <a:rPr lang="en-GB" sz="7200" dirty="0">
                <a:hlinkClick r:id="rId4"/>
              </a:rPr>
              <a:t>Print and Design Services framework </a:t>
            </a:r>
            <a:r>
              <a:rPr lang="en-GB" sz="7200" dirty="0"/>
              <a:t>can help you meet your requirements.  </a:t>
            </a:r>
          </a:p>
          <a:p>
            <a:r>
              <a:rPr lang="en-GB" sz="7200" dirty="0"/>
              <a:t>There is a clear decline in areas of printed media such as catalogues and flyers, with a move to longer print runs. However, some areas of the market remain stable such as greeting cards and textile printing. </a:t>
            </a:r>
          </a:p>
          <a:p>
            <a:r>
              <a:rPr lang="en-GB" sz="7200" dirty="0"/>
              <a:t>Capacity in the market has reduced with mills either being mothballed, or being utilised for other products, such as cardboard; for which demand has risen during COVID, owing to the increase in demand for home deliveries. </a:t>
            </a:r>
          </a:p>
          <a:p>
            <a:pPr marL="0" indent="0">
              <a:buNone/>
            </a:pPr>
            <a:endParaRPr lang="en-GB" sz="7200" dirty="0"/>
          </a:p>
          <a:p>
            <a:pPr marL="0" indent="0">
              <a:buNone/>
            </a:pPr>
            <a:endParaRPr lang="en-GB" sz="7200" dirty="0"/>
          </a:p>
          <a:p>
            <a:endParaRPr lang="en-GB" sz="5500" b="1" dirty="0"/>
          </a:p>
          <a:p>
            <a:pPr marL="0" indent="0">
              <a:buNone/>
            </a:pPr>
            <a:endParaRPr lang="en-GB" b="1" u="sng" dirty="0"/>
          </a:p>
          <a:p>
            <a:pPr marL="0" indent="0">
              <a:buNone/>
            </a:pPr>
            <a:endParaRPr lang="en-GB" b="1" u="sng" dirty="0"/>
          </a:p>
          <a:p>
            <a:pPr marL="0" indent="0">
              <a:buNone/>
            </a:pPr>
            <a:r>
              <a:rPr lang="en-GB" b="1" u="sng" dirty="0"/>
              <a:t>Audit </a:t>
            </a:r>
          </a:p>
          <a:p>
            <a:pPr marL="0" indent="0">
              <a:buNone/>
            </a:pPr>
            <a:endParaRPr lang="en-GB" b="1" u="sng" dirty="0"/>
          </a:p>
          <a:p>
            <a:pPr marL="0" indent="0">
              <a:buNone/>
            </a:pPr>
            <a:r>
              <a:rPr lang="en-GB" b="1" u="sng" dirty="0"/>
              <a:t>Printing </a:t>
            </a:r>
          </a:p>
          <a:p>
            <a:pPr marL="0" indent="0">
              <a:buNone/>
            </a:pPr>
            <a:r>
              <a:rPr lang="en-US" b="1" u="sng" dirty="0"/>
              <a:t> </a:t>
            </a:r>
          </a:p>
          <a:p>
            <a:pPr marL="0" indent="0">
              <a:buNone/>
            </a:pPr>
            <a:endParaRPr lang="en-US" b="1" u="sng" dirty="0"/>
          </a:p>
        </p:txBody>
      </p:sp>
      <p:pic>
        <p:nvPicPr>
          <p:cNvPr id="5" name="Picture 4" descr="A picture containing text, electronics, computer, screenshot&#10;&#10;Description automatically generated">
            <a:extLst>
              <a:ext uri="{FF2B5EF4-FFF2-40B4-BE49-F238E27FC236}">
                <a16:creationId xmlns:a16="http://schemas.microsoft.com/office/drawing/2014/main" id="{D5C60CA9-B5B8-CF49-BE35-A6B8F637926E}"/>
              </a:ext>
            </a:extLst>
          </p:cNvPr>
          <p:cNvPicPr>
            <a:picLocks noChangeAspect="1"/>
          </p:cNvPicPr>
          <p:nvPr/>
        </p:nvPicPr>
        <p:blipFill>
          <a:blip r:embed="rId5">
            <a:alphaModFix amt="35000"/>
            <a:extLst>
              <a:ext uri="{28A0092B-C50C-407E-A947-70E740481C1C}">
                <a14:useLocalDpi xmlns:a14="http://schemas.microsoft.com/office/drawing/2010/main" val="0"/>
              </a:ext>
            </a:extLst>
          </a:blip>
          <a:stretch>
            <a:fillRect/>
          </a:stretch>
        </p:blipFill>
        <p:spPr>
          <a:xfrm>
            <a:off x="5127344" y="546747"/>
            <a:ext cx="4146658" cy="3308888"/>
          </a:xfrm>
          <a:prstGeom prst="rect">
            <a:avLst/>
          </a:prstGeom>
        </p:spPr>
      </p:pic>
    </p:spTree>
    <p:extLst>
      <p:ext uri="{BB962C8B-B14F-4D97-AF65-F5344CB8AC3E}">
        <p14:creationId xmlns:p14="http://schemas.microsoft.com/office/powerpoint/2010/main" val="27382574"/>
      </p:ext>
    </p:extLst>
  </p:cSld>
  <p:clrMapOvr>
    <a:masterClrMapping/>
  </p:clrMapOvr>
  <mc:AlternateContent xmlns:mc="http://schemas.openxmlformats.org/markup-compatibility/2006" xmlns:p14="http://schemas.microsoft.com/office/powerpoint/2010/main">
    <mc:Choice Requires="p14">
      <p:transition spd="slow" p14:dur="2000" advTm="44453"/>
    </mc:Choice>
    <mc:Fallback xmlns="">
      <p:transition spd="slow" advTm="4445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ogo, icon&#10;&#10;Description automatically generated with medium confidence">
            <a:extLst>
              <a:ext uri="{FF2B5EF4-FFF2-40B4-BE49-F238E27FC236}">
                <a16:creationId xmlns:a16="http://schemas.microsoft.com/office/drawing/2014/main" id="{2EC9A3AE-9AA2-7240-9E7E-449F840D0914}"/>
              </a:ext>
            </a:extLst>
          </p:cNvPr>
          <p:cNvPicPr>
            <a:picLocks noChangeAspect="1"/>
          </p:cNvPicPr>
          <p:nvPr/>
        </p:nvPicPr>
        <p:blipFill>
          <a:blip r:embed="rId4">
            <a:alphaModFix amt="35000"/>
            <a:extLst>
              <a:ext uri="{28A0092B-C50C-407E-A947-70E740481C1C}">
                <a14:useLocalDpi xmlns:a14="http://schemas.microsoft.com/office/drawing/2010/main" val="0"/>
              </a:ext>
            </a:extLst>
          </a:blip>
          <a:stretch>
            <a:fillRect/>
          </a:stretch>
        </p:blipFill>
        <p:spPr>
          <a:xfrm>
            <a:off x="3596552" y="1270000"/>
            <a:ext cx="5972863" cy="4956861"/>
          </a:xfrm>
          <a:prstGeom prst="rect">
            <a:avLst/>
          </a:prstGeom>
        </p:spPr>
      </p:pic>
      <p:sp>
        <p:nvSpPr>
          <p:cNvPr id="2" name="Title 1">
            <a:extLst>
              <a:ext uri="{FF2B5EF4-FFF2-40B4-BE49-F238E27FC236}">
                <a16:creationId xmlns:a16="http://schemas.microsoft.com/office/drawing/2014/main" id="{E717364C-3707-4B06-94F1-11310F3E8CCF}"/>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General logistics and supply chain issues </a:t>
            </a:r>
          </a:p>
        </p:txBody>
      </p:sp>
      <p:sp>
        <p:nvSpPr>
          <p:cNvPr id="3" name="Content Placeholder 2">
            <a:extLst>
              <a:ext uri="{FF2B5EF4-FFF2-40B4-BE49-F238E27FC236}">
                <a16:creationId xmlns:a16="http://schemas.microsoft.com/office/drawing/2014/main" id="{83E6DEA1-22CB-49F9-86E7-31A201A45FF9}"/>
              </a:ext>
            </a:extLst>
          </p:cNvPr>
          <p:cNvSpPr>
            <a:spLocks noGrp="1"/>
          </p:cNvSpPr>
          <p:nvPr>
            <p:ph idx="1"/>
          </p:nvPr>
        </p:nvSpPr>
        <p:spPr>
          <a:xfrm>
            <a:off x="677334" y="1930400"/>
            <a:ext cx="8892081" cy="3924122"/>
          </a:xfrm>
        </p:spPr>
        <p:txBody>
          <a:bodyPr>
            <a:normAutofit fontScale="55000" lnSpcReduction="20000"/>
          </a:bodyPr>
          <a:lstStyle/>
          <a:p>
            <a:r>
              <a:rPr lang="en-GB" sz="3300" dirty="0"/>
              <a:t>Fears over ongoing Covid Infections continue to affect production in China, with Individual Ports being temporarily closed in response to small numbers of case outbreaks. Backlogs are still occurring in many Ports worldwide. </a:t>
            </a:r>
          </a:p>
          <a:p>
            <a:r>
              <a:rPr lang="en-GB" sz="3300" dirty="0"/>
              <a:t>There still continues to be HGV driver shortages due to Covid-19 isolation and recruitment issues, alongside a shortage in container availability which is causing delivery delays and increased costs of distribution. All of these factors are also driving price increases. </a:t>
            </a:r>
          </a:p>
          <a:p>
            <a:r>
              <a:rPr lang="en-GB" sz="3300" dirty="0"/>
              <a:t>There continues to be increases in Bank of England’s interest rates, energy pricing, packaging costs and staff wages and more suppliers are requesting price increases. Expect this to continue well into 2022. </a:t>
            </a:r>
          </a:p>
          <a:p>
            <a:r>
              <a:rPr lang="en-GB" sz="3300" dirty="0"/>
              <a:t>Increased energy costs are negating any drop in commodity pricing following items becoming more available. </a:t>
            </a:r>
          </a:p>
          <a:p>
            <a:r>
              <a:rPr lang="en-GB" sz="3300" dirty="0">
                <a:hlinkClick r:id="rId5"/>
              </a:rPr>
              <a:t>Plastic Packaging Tax</a:t>
            </a:r>
            <a:r>
              <a:rPr lang="en-GB" sz="3300" dirty="0"/>
              <a:t>, coming into force from 1</a:t>
            </a:r>
            <a:r>
              <a:rPr lang="en-GB" sz="3300" baseline="30000" dirty="0"/>
              <a:t>st</a:t>
            </a:r>
            <a:r>
              <a:rPr lang="en-GB" sz="3300" dirty="0"/>
              <a:t> April, will affect any manufacturer or imports for greater than 10 tonnes of plastic packaging with a recycled content of lower that 30%. </a:t>
            </a:r>
          </a:p>
          <a:p>
            <a:pPr marL="0" indent="0">
              <a:buNone/>
            </a:pPr>
            <a:endParaRPr lang="en-GB" dirty="0"/>
          </a:p>
          <a:p>
            <a:pPr marL="0" indent="0">
              <a:buNone/>
            </a:pPr>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p:txBody>
      </p:sp>
      <p:pic>
        <p:nvPicPr>
          <p:cNvPr id="4" name="Picture 3" descr="Logo&#10;&#10;Description automatically generated">
            <a:extLst>
              <a:ext uri="{FF2B5EF4-FFF2-40B4-BE49-F238E27FC236}">
                <a16:creationId xmlns:a16="http://schemas.microsoft.com/office/drawing/2014/main" id="{6B253637-B28E-4845-B27A-8696F01F80A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569415" y="0"/>
            <a:ext cx="2562087" cy="768626"/>
          </a:xfrm>
          <a:prstGeom prst="rect">
            <a:avLst/>
          </a:prstGeom>
        </p:spPr>
      </p:pic>
    </p:spTree>
    <p:custDataLst>
      <p:tags r:id="rId1"/>
    </p:custDataLst>
    <p:extLst>
      <p:ext uri="{BB962C8B-B14F-4D97-AF65-F5344CB8AC3E}">
        <p14:creationId xmlns:p14="http://schemas.microsoft.com/office/powerpoint/2010/main" val="18480732"/>
      </p:ext>
    </p:extLst>
  </p:cSld>
  <p:clrMapOvr>
    <a:masterClrMapping/>
  </p:clrMapOvr>
  <mc:AlternateContent xmlns:mc="http://schemas.openxmlformats.org/markup-compatibility/2006" xmlns:p14="http://schemas.microsoft.com/office/powerpoint/2010/main">
    <mc:Choice Requires="p14">
      <p:transition spd="slow" p14:dur="2000" advTm="34069"/>
    </mc:Choice>
    <mc:Fallback xmlns="">
      <p:transition spd="slow" advTm="3406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7364C-3707-4B06-94F1-11310F3E8CCF}"/>
              </a:ext>
            </a:extLst>
          </p:cNvPr>
          <p:cNvSpPr>
            <a:spLocks noGrp="1"/>
          </p:cNvSpPr>
          <p:nvPr>
            <p:ph type="title"/>
          </p:nvPr>
        </p:nvSpPr>
        <p:spPr>
          <a:xfrm>
            <a:off x="677334" y="519289"/>
            <a:ext cx="8596668" cy="1320800"/>
          </a:xfrm>
        </p:spPr>
        <p:txBody>
          <a:bodyPr/>
          <a:lstStyle/>
          <a:p>
            <a:r>
              <a:rPr lang="en-GB" dirty="0">
                <a:latin typeface="Calibri" panose="020F0502020204030204" pitchFamily="34" charset="0"/>
                <a:cs typeface="Calibri" panose="020F0502020204030204" pitchFamily="34" charset="0"/>
              </a:rPr>
              <a:t>Energy</a:t>
            </a:r>
          </a:p>
        </p:txBody>
      </p:sp>
      <p:pic>
        <p:nvPicPr>
          <p:cNvPr id="5" name="Picture 4" descr="A picture containing logo&#10;&#10;Description automatically generated">
            <a:extLst>
              <a:ext uri="{FF2B5EF4-FFF2-40B4-BE49-F238E27FC236}">
                <a16:creationId xmlns:a16="http://schemas.microsoft.com/office/drawing/2014/main" id="{FEC7EC3F-0F3C-944C-9EF7-E0EE4E536009}"/>
              </a:ext>
            </a:extLst>
          </p:cNvPr>
          <p:cNvPicPr>
            <a:picLocks noChangeAspect="1"/>
          </p:cNvPicPr>
          <p:nvPr/>
        </p:nvPicPr>
        <p:blipFill>
          <a:blip r:embed="rId4">
            <a:alphaModFix amt="35000"/>
            <a:extLst>
              <a:ext uri="{28A0092B-C50C-407E-A947-70E740481C1C}">
                <a14:useLocalDpi xmlns:a14="http://schemas.microsoft.com/office/drawing/2010/main" val="0"/>
              </a:ext>
            </a:extLst>
          </a:blip>
          <a:stretch>
            <a:fillRect/>
          </a:stretch>
        </p:blipFill>
        <p:spPr>
          <a:xfrm>
            <a:off x="5267004" y="384313"/>
            <a:ext cx="4477209" cy="3751451"/>
          </a:xfrm>
          <a:prstGeom prst="rect">
            <a:avLst/>
          </a:prstGeom>
        </p:spPr>
      </p:pic>
      <p:sp>
        <p:nvSpPr>
          <p:cNvPr id="3" name="Content Placeholder 2">
            <a:extLst>
              <a:ext uri="{FF2B5EF4-FFF2-40B4-BE49-F238E27FC236}">
                <a16:creationId xmlns:a16="http://schemas.microsoft.com/office/drawing/2014/main" id="{83E6DEA1-22CB-49F9-86E7-31A201A45FF9}"/>
              </a:ext>
            </a:extLst>
          </p:cNvPr>
          <p:cNvSpPr>
            <a:spLocks noGrp="1"/>
          </p:cNvSpPr>
          <p:nvPr>
            <p:ph idx="1"/>
          </p:nvPr>
        </p:nvSpPr>
        <p:spPr>
          <a:xfrm>
            <a:off x="677334" y="1385094"/>
            <a:ext cx="8771466" cy="4087811"/>
          </a:xfrm>
        </p:spPr>
        <p:txBody>
          <a:bodyPr>
            <a:normAutofit fontScale="25000" lnSpcReduction="20000"/>
          </a:bodyPr>
          <a:lstStyle/>
          <a:p>
            <a:r>
              <a:rPr lang="en-GB" sz="7200" dirty="0"/>
              <a:t>Global energy prices continue to hit supply chain costs and in particular the EU and UK, where gas and power wholesale pricing remain very high primarily due to low European storage levels and escalation of the conflict in Ukraine. Carbon and oil have also seen significant gains affecting the whole supply mix. </a:t>
            </a:r>
          </a:p>
          <a:p>
            <a:r>
              <a:rPr lang="en-GB" sz="7200" dirty="0"/>
              <a:t>Supplier failure, regulatory methodology and current high energy prices are impacting the non-commodity element of UK gas delivered prices. This is adding circa 5% to fully delivered pricing. </a:t>
            </a:r>
          </a:p>
          <a:p>
            <a:r>
              <a:rPr lang="en-GB" sz="7200" dirty="0"/>
              <a:t>The oil market remains unsettled, where prices are up 50% in the last year </a:t>
            </a:r>
          </a:p>
          <a:p>
            <a:r>
              <a:rPr lang="en-GB" sz="7200" dirty="0"/>
              <a:t>An increase in carbon pricing from €33 per tonne to €96 per tonne will be impacting supply chains across the EU but especially those in the UK in the    UK-ETS scheme who were only recently able to purchase top ups to their carbon allowance. </a:t>
            </a:r>
          </a:p>
          <a:p>
            <a:endParaRPr lang="en-GB" sz="7200" dirty="0"/>
          </a:p>
          <a:p>
            <a:pPr marL="0" indent="0">
              <a:buNone/>
            </a:pPr>
            <a:r>
              <a:rPr lang="en-GB" sz="7200" b="1" dirty="0"/>
              <a:t>For weekly market updates from our dedicated energy consultant; </a:t>
            </a:r>
            <a:r>
              <a:rPr lang="en-GB" sz="7200" b="1" dirty="0" err="1"/>
              <a:t>Dukefield</a:t>
            </a:r>
            <a:r>
              <a:rPr lang="en-GB" sz="7200" b="1" dirty="0"/>
              <a:t> Energy please take a look at our </a:t>
            </a:r>
            <a:r>
              <a:rPr lang="en-GB" sz="7200" b="1" dirty="0">
                <a:hlinkClick r:id="rId5"/>
              </a:rPr>
              <a:t>energy news feed.</a:t>
            </a:r>
            <a:endParaRPr lang="en-GB" sz="7200" b="1" dirty="0"/>
          </a:p>
          <a:p>
            <a:pPr marL="0" indent="0">
              <a:buNone/>
            </a:pPr>
            <a:endParaRPr lang="en-GB" sz="7200" dirty="0"/>
          </a:p>
          <a:p>
            <a:pPr marL="0" indent="0">
              <a:buNone/>
            </a:pPr>
            <a:r>
              <a:rPr lang="en-GB" sz="6400" b="1" i="1" dirty="0">
                <a:solidFill>
                  <a:srgbClr val="3366FF"/>
                </a:solidFill>
                <a:latin typeface="+mj-lt"/>
              </a:rPr>
              <a:t>CPC’s dedicated Energy Consultant; </a:t>
            </a:r>
            <a:r>
              <a:rPr lang="en-GB" sz="6400" b="1" i="1" dirty="0" err="1">
                <a:solidFill>
                  <a:srgbClr val="3366FF"/>
                </a:solidFill>
                <a:latin typeface="+mj-lt"/>
              </a:rPr>
              <a:t>Dukefield</a:t>
            </a:r>
            <a:r>
              <a:rPr lang="en-GB" sz="6400" b="1" i="1" dirty="0">
                <a:solidFill>
                  <a:srgbClr val="3366FF"/>
                </a:solidFill>
                <a:latin typeface="+mj-lt"/>
              </a:rPr>
              <a:t> Energy are here to support and help our members with their energy contracts. They have a number of suppliers offering a variety of products to help manage the risk of high prices and a volatile market. Please visit our </a:t>
            </a:r>
            <a:r>
              <a:rPr lang="en-GB" sz="6400" b="1" i="1" dirty="0">
                <a:solidFill>
                  <a:srgbClr val="3366FF"/>
                </a:solidFill>
                <a:latin typeface="+mj-lt"/>
                <a:hlinkClick r:id="rId6">
                  <a:extLst>
                    <a:ext uri="{A12FA001-AC4F-418D-AE19-62706E023703}">
                      <ahyp:hlinkClr xmlns:ahyp="http://schemas.microsoft.com/office/drawing/2018/hyperlinkcolor" val="tx"/>
                    </a:ext>
                  </a:extLst>
                </a:hlinkClick>
              </a:rPr>
              <a:t>Utilities Supplies and Services framework page </a:t>
            </a:r>
            <a:r>
              <a:rPr lang="en-GB" sz="6400" b="1" i="1" dirty="0">
                <a:solidFill>
                  <a:srgbClr val="3366FF"/>
                </a:solidFill>
                <a:latin typeface="+mj-lt"/>
              </a:rPr>
              <a:t>for more information including contact details for the team. </a:t>
            </a:r>
            <a:endParaRPr lang="en-GB" sz="6400" dirty="0">
              <a:solidFill>
                <a:srgbClr val="3366FF"/>
              </a:solidFill>
              <a:latin typeface="+mj-lt"/>
              <a:cs typeface="Calibri" panose="020F0502020204030204" pitchFamily="34" charset="0"/>
            </a:endParaRPr>
          </a:p>
          <a:p>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p:txBody>
      </p:sp>
      <p:pic>
        <p:nvPicPr>
          <p:cNvPr id="4" name="Picture 3" descr="Logo&#10;&#10;Description automatically generated">
            <a:extLst>
              <a:ext uri="{FF2B5EF4-FFF2-40B4-BE49-F238E27FC236}">
                <a16:creationId xmlns:a16="http://schemas.microsoft.com/office/drawing/2014/main" id="{6B253637-B28E-4845-B27A-8696F01F80A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569415" y="0"/>
            <a:ext cx="2562087" cy="768626"/>
          </a:xfrm>
          <a:prstGeom prst="rect">
            <a:avLst/>
          </a:prstGeom>
        </p:spPr>
      </p:pic>
    </p:spTree>
    <p:custDataLst>
      <p:tags r:id="rId1"/>
    </p:custDataLst>
    <p:extLst>
      <p:ext uri="{BB962C8B-B14F-4D97-AF65-F5344CB8AC3E}">
        <p14:creationId xmlns:p14="http://schemas.microsoft.com/office/powerpoint/2010/main" val="3581498312"/>
      </p:ext>
    </p:extLst>
  </p:cSld>
  <p:clrMapOvr>
    <a:masterClrMapping/>
  </p:clrMapOvr>
  <mc:AlternateContent xmlns:mc="http://schemas.openxmlformats.org/markup-compatibility/2006" xmlns:p14="http://schemas.microsoft.com/office/powerpoint/2010/main">
    <mc:Choice Requires="p14">
      <p:transition spd="slow" p14:dur="2000" advTm="34069"/>
    </mc:Choice>
    <mc:Fallback xmlns="">
      <p:transition spd="slow" advTm="3406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application&#10;&#10;Description automatically generated">
            <a:extLst>
              <a:ext uri="{FF2B5EF4-FFF2-40B4-BE49-F238E27FC236}">
                <a16:creationId xmlns:a16="http://schemas.microsoft.com/office/drawing/2014/main" id="{8BD7D95F-1EA2-A749-ABB7-C2A987968D7E}"/>
              </a:ext>
            </a:extLst>
          </p:cNvPr>
          <p:cNvPicPr>
            <a:picLocks noChangeAspect="1"/>
          </p:cNvPicPr>
          <p:nvPr/>
        </p:nvPicPr>
        <p:blipFill>
          <a:blip r:embed="rId3">
            <a:alphaModFix amt="35000"/>
            <a:extLst>
              <a:ext uri="{28A0092B-C50C-407E-A947-70E740481C1C}">
                <a14:useLocalDpi xmlns:a14="http://schemas.microsoft.com/office/drawing/2010/main" val="0"/>
              </a:ext>
            </a:extLst>
          </a:blip>
          <a:stretch>
            <a:fillRect/>
          </a:stretch>
        </p:blipFill>
        <p:spPr>
          <a:xfrm>
            <a:off x="3874576" y="0"/>
            <a:ext cx="5291009" cy="5281628"/>
          </a:xfrm>
          <a:prstGeom prst="rect">
            <a:avLst/>
          </a:prstGeom>
        </p:spPr>
      </p:pic>
      <p:sp>
        <p:nvSpPr>
          <p:cNvPr id="2" name="Title 1">
            <a:extLst>
              <a:ext uri="{FF2B5EF4-FFF2-40B4-BE49-F238E27FC236}">
                <a16:creationId xmlns:a16="http://schemas.microsoft.com/office/drawing/2014/main" id="{9A65D73A-70A2-463D-8E6F-5C1285817032}"/>
              </a:ext>
            </a:extLst>
          </p:cNvPr>
          <p:cNvSpPr>
            <a:spLocks noGrp="1"/>
          </p:cNvSpPr>
          <p:nvPr>
            <p:ph type="title"/>
          </p:nvPr>
        </p:nvSpPr>
        <p:spPr>
          <a:xfrm>
            <a:off x="783411" y="543927"/>
            <a:ext cx="8596668" cy="1320800"/>
          </a:xfrm>
        </p:spPr>
        <p:txBody>
          <a:bodyPr/>
          <a:lstStyle/>
          <a:p>
            <a:r>
              <a:rPr lang="en-GB" dirty="0"/>
              <a:t>AV and ICT </a:t>
            </a:r>
          </a:p>
        </p:txBody>
      </p:sp>
      <p:sp>
        <p:nvSpPr>
          <p:cNvPr id="3" name="Content Placeholder 2">
            <a:extLst>
              <a:ext uri="{FF2B5EF4-FFF2-40B4-BE49-F238E27FC236}">
                <a16:creationId xmlns:a16="http://schemas.microsoft.com/office/drawing/2014/main" id="{F8E8621D-43DC-4318-84A1-CD54C184D694}"/>
              </a:ext>
            </a:extLst>
          </p:cNvPr>
          <p:cNvSpPr>
            <a:spLocks noGrp="1"/>
          </p:cNvSpPr>
          <p:nvPr>
            <p:ph sz="quarter" idx="12"/>
          </p:nvPr>
        </p:nvSpPr>
        <p:spPr>
          <a:xfrm>
            <a:off x="368490" y="1321628"/>
            <a:ext cx="9507030" cy="3960000"/>
          </a:xfrm>
        </p:spPr>
        <p:txBody>
          <a:bodyPr>
            <a:normAutofit fontScale="25000" lnSpcReduction="20000"/>
          </a:bodyPr>
          <a:lstStyle/>
          <a:p>
            <a:pPr marL="0" indent="0">
              <a:buNone/>
            </a:pPr>
            <a:r>
              <a:rPr lang="en-GB" sz="7200" b="1" u="sng" dirty="0">
                <a:latin typeface="+mj-lt"/>
              </a:rPr>
              <a:t>AV</a:t>
            </a:r>
          </a:p>
          <a:p>
            <a:r>
              <a:rPr lang="en-GB" sz="7200" dirty="0">
                <a:latin typeface="+mj-lt"/>
              </a:rPr>
              <a:t>Chip shortages are having an impact on supply of electronic devices such as controllers, switchers, display screens, processors &amp; audio processors. Lead times with products that would previously be delivered within 1-2 weeks are now on a 6 month lead time. This is applicable throughout the product range. </a:t>
            </a:r>
          </a:p>
          <a:p>
            <a:pPr marL="0" indent="0">
              <a:buNone/>
            </a:pPr>
            <a:endParaRPr lang="en-GB" sz="7200" b="1" dirty="0">
              <a:latin typeface="+mj-lt"/>
              <a:cs typeface="Calibri" panose="020F0502020204030204" pitchFamily="34" charset="0"/>
            </a:endParaRPr>
          </a:p>
          <a:p>
            <a:pPr marL="0" indent="0">
              <a:buNone/>
            </a:pPr>
            <a:r>
              <a:rPr lang="en-GB" sz="7200" b="1" u="sng" dirty="0">
                <a:latin typeface="+mj-lt"/>
                <a:cs typeface="Calibri" panose="020F0502020204030204" pitchFamily="34" charset="0"/>
              </a:rPr>
              <a:t>Computing</a:t>
            </a:r>
            <a:r>
              <a:rPr lang="en-GB" sz="7200" b="1" dirty="0">
                <a:latin typeface="+mj-lt"/>
                <a:cs typeface="Calibri" panose="020F0502020204030204" pitchFamily="34" charset="0"/>
              </a:rPr>
              <a:t> </a:t>
            </a:r>
          </a:p>
          <a:p>
            <a:r>
              <a:rPr lang="en-GB" sz="7200" dirty="0">
                <a:latin typeface="+mj-lt"/>
              </a:rPr>
              <a:t>The IT Hardware market is expected to continue to grow throughout 2022. Lead times for devices have increased due to component shortages; widely reported as “</a:t>
            </a:r>
            <a:r>
              <a:rPr lang="en-GB" sz="7200" dirty="0" err="1">
                <a:latin typeface="+mj-lt"/>
              </a:rPr>
              <a:t>Chipaggedon</a:t>
            </a:r>
            <a:r>
              <a:rPr lang="en-GB" sz="7200" dirty="0">
                <a:latin typeface="+mj-lt"/>
              </a:rPr>
              <a:t>.” Logistics costs remain high due to reduced capacity in both the air and on the water </a:t>
            </a:r>
          </a:p>
          <a:p>
            <a:r>
              <a:rPr lang="en-GB" sz="7200" dirty="0">
                <a:latin typeface="+mj-lt"/>
              </a:rPr>
              <a:t>The increase in demand for computing equipment and chips is likely to continue to contribute to price pressure in the supply chain. Industry-wide global demand remains strong and above available supply, which is driven by the hybrid working and hybrid education ‘new normal’. </a:t>
            </a:r>
          </a:p>
          <a:p>
            <a:r>
              <a:rPr lang="en-GB" sz="7200" dirty="0"/>
              <a:t>Ukraine's two leading suppliers of neon, who produce about 50% the world's supply of the key ingredient for making chips, have halted their operations due to Russia’s attack on the country, threatening to raise prices and aggravate the semiconductor shortage.</a:t>
            </a:r>
            <a:br>
              <a:rPr lang="en-GB" dirty="0"/>
            </a:br>
            <a:endParaRPr lang="en-GB" dirty="0"/>
          </a:p>
          <a:p>
            <a:endParaRPr lang="en-GB" dirty="0"/>
          </a:p>
          <a:p>
            <a:endParaRPr lang="en-GB" dirty="0"/>
          </a:p>
          <a:p>
            <a:endParaRPr lang="en-GB" b="1" dirty="0">
              <a:latin typeface="Calibri" panose="020F0502020204030204" pitchFamily="34" charset="0"/>
              <a:cs typeface="Calibri" panose="020F0502020204030204" pitchFamily="34" charset="0"/>
            </a:endParaRPr>
          </a:p>
        </p:txBody>
      </p:sp>
      <p:pic>
        <p:nvPicPr>
          <p:cNvPr id="4" name="Picture 3" descr="Logo&#10;&#10;Description automatically generated">
            <a:extLst>
              <a:ext uri="{FF2B5EF4-FFF2-40B4-BE49-F238E27FC236}">
                <a16:creationId xmlns:a16="http://schemas.microsoft.com/office/drawing/2014/main" id="{1AE7C9CC-C49A-4119-9B17-6C07C87606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4573" y="0"/>
            <a:ext cx="2536929" cy="761079"/>
          </a:xfrm>
          <a:prstGeom prst="rect">
            <a:avLst/>
          </a:prstGeom>
        </p:spPr>
      </p:pic>
      <p:sp>
        <p:nvSpPr>
          <p:cNvPr id="17" name="Rectangle 13">
            <a:extLst>
              <a:ext uri="{FF2B5EF4-FFF2-40B4-BE49-F238E27FC236}">
                <a16:creationId xmlns:a16="http://schemas.microsoft.com/office/drawing/2014/main" id="{B804FE76-9FED-45E1-9B27-D0C672CE337E}"/>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8" name="Rectangle 23">
            <a:extLst>
              <a:ext uri="{FF2B5EF4-FFF2-40B4-BE49-F238E27FC236}">
                <a16:creationId xmlns:a16="http://schemas.microsoft.com/office/drawing/2014/main" id="{E78A77F4-BA7A-4CDA-B125-30DF3BD3C01C}"/>
              </a:ext>
            </a:extLst>
          </p:cNvPr>
          <p:cNvSpPr>
            <a:spLocks noChangeArrowheads="1"/>
          </p:cNvSpPr>
          <p:nvPr/>
        </p:nvSpPr>
        <p:spPr bwMode="auto">
          <a:xfrm>
            <a:off x="368490" y="69826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773471185"/>
      </p:ext>
    </p:extLst>
  </p:cSld>
  <p:clrMapOvr>
    <a:masterClrMapping/>
  </p:clrMapOvr>
  <mc:AlternateContent xmlns:mc="http://schemas.openxmlformats.org/markup-compatibility/2006" xmlns:p14="http://schemas.microsoft.com/office/powerpoint/2010/main">
    <mc:Choice Requires="p14">
      <p:transition spd="slow" p14:dur="2000" advTm="44429"/>
    </mc:Choice>
    <mc:Fallback xmlns="">
      <p:transition spd="slow" advTm="444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application&#10;&#10;Description automatically generated">
            <a:extLst>
              <a:ext uri="{FF2B5EF4-FFF2-40B4-BE49-F238E27FC236}">
                <a16:creationId xmlns:a16="http://schemas.microsoft.com/office/drawing/2014/main" id="{8BD7D95F-1EA2-A749-ABB7-C2A987968D7E}"/>
              </a:ext>
            </a:extLst>
          </p:cNvPr>
          <p:cNvPicPr>
            <a:picLocks noChangeAspect="1"/>
          </p:cNvPicPr>
          <p:nvPr/>
        </p:nvPicPr>
        <p:blipFill>
          <a:blip r:embed="rId3">
            <a:alphaModFix amt="35000"/>
            <a:extLst>
              <a:ext uri="{28A0092B-C50C-407E-A947-70E740481C1C}">
                <a14:useLocalDpi xmlns:a14="http://schemas.microsoft.com/office/drawing/2010/main" val="0"/>
              </a:ext>
            </a:extLst>
          </a:blip>
          <a:stretch>
            <a:fillRect/>
          </a:stretch>
        </p:blipFill>
        <p:spPr>
          <a:xfrm>
            <a:off x="3874576" y="0"/>
            <a:ext cx="5291009" cy="5281628"/>
          </a:xfrm>
          <a:prstGeom prst="rect">
            <a:avLst/>
          </a:prstGeom>
        </p:spPr>
      </p:pic>
      <p:sp>
        <p:nvSpPr>
          <p:cNvPr id="2" name="Title 1">
            <a:extLst>
              <a:ext uri="{FF2B5EF4-FFF2-40B4-BE49-F238E27FC236}">
                <a16:creationId xmlns:a16="http://schemas.microsoft.com/office/drawing/2014/main" id="{9A65D73A-70A2-463D-8E6F-5C1285817032}"/>
              </a:ext>
            </a:extLst>
          </p:cNvPr>
          <p:cNvSpPr>
            <a:spLocks noGrp="1"/>
          </p:cNvSpPr>
          <p:nvPr>
            <p:ph type="title"/>
          </p:nvPr>
        </p:nvSpPr>
        <p:spPr>
          <a:xfrm>
            <a:off x="783411" y="543927"/>
            <a:ext cx="8596668" cy="1320800"/>
          </a:xfrm>
        </p:spPr>
        <p:txBody>
          <a:bodyPr/>
          <a:lstStyle/>
          <a:p>
            <a:r>
              <a:rPr lang="en-GB" dirty="0"/>
              <a:t>AV and ICT </a:t>
            </a:r>
          </a:p>
        </p:txBody>
      </p:sp>
      <p:sp>
        <p:nvSpPr>
          <p:cNvPr id="3" name="Content Placeholder 2">
            <a:extLst>
              <a:ext uri="{FF2B5EF4-FFF2-40B4-BE49-F238E27FC236}">
                <a16:creationId xmlns:a16="http://schemas.microsoft.com/office/drawing/2014/main" id="{F8E8621D-43DC-4318-84A1-CD54C184D694}"/>
              </a:ext>
            </a:extLst>
          </p:cNvPr>
          <p:cNvSpPr>
            <a:spLocks noGrp="1"/>
          </p:cNvSpPr>
          <p:nvPr>
            <p:ph sz="quarter" idx="12"/>
          </p:nvPr>
        </p:nvSpPr>
        <p:spPr>
          <a:xfrm>
            <a:off x="368490" y="1593178"/>
            <a:ext cx="9507030" cy="3960000"/>
          </a:xfrm>
        </p:spPr>
        <p:txBody>
          <a:bodyPr>
            <a:normAutofit/>
          </a:bodyPr>
          <a:lstStyle/>
          <a:p>
            <a:pPr marL="0" indent="0">
              <a:buNone/>
            </a:pPr>
            <a:r>
              <a:rPr lang="en-GB" b="1" u="sng" dirty="0">
                <a:cs typeface="Calibri" panose="020F0502020204030204" pitchFamily="34" charset="0"/>
              </a:rPr>
              <a:t>Computing</a:t>
            </a:r>
            <a:r>
              <a:rPr lang="en-GB" b="1" dirty="0">
                <a:cs typeface="Calibri" panose="020F0502020204030204" pitchFamily="34" charset="0"/>
              </a:rPr>
              <a:t> </a:t>
            </a:r>
          </a:p>
          <a:p>
            <a:pPr marL="0" indent="0">
              <a:buNone/>
            </a:pPr>
            <a:endParaRPr lang="en-GB" b="1" dirty="0">
              <a:cs typeface="Calibri" panose="020F0502020204030204" pitchFamily="34" charset="0"/>
            </a:endParaRPr>
          </a:p>
          <a:p>
            <a:r>
              <a:rPr lang="en-GB" dirty="0"/>
              <a:t>Notebooks are generally taking around 15-25 weeks to build built-to-order systems manufactured in the Far East. CTO desktops and most monitors are between 6 (best case) and 12 (worse case) weeks lead time from order. All-in-One (AIO) desktops are closer to 12-24 weeks depending upon the spec.</a:t>
            </a:r>
            <a:br>
              <a:rPr lang="en-GB" dirty="0"/>
            </a:br>
            <a:endParaRPr lang="en-GB" dirty="0"/>
          </a:p>
          <a:p>
            <a:endParaRPr lang="en-GB" dirty="0"/>
          </a:p>
          <a:p>
            <a:endParaRPr lang="en-GB" dirty="0"/>
          </a:p>
          <a:p>
            <a:endParaRPr lang="en-GB" b="1" dirty="0">
              <a:latin typeface="Calibri" panose="020F0502020204030204" pitchFamily="34" charset="0"/>
              <a:cs typeface="Calibri" panose="020F0502020204030204" pitchFamily="34" charset="0"/>
            </a:endParaRPr>
          </a:p>
        </p:txBody>
      </p:sp>
      <p:pic>
        <p:nvPicPr>
          <p:cNvPr id="4" name="Picture 3" descr="Logo&#10;&#10;Description automatically generated">
            <a:extLst>
              <a:ext uri="{FF2B5EF4-FFF2-40B4-BE49-F238E27FC236}">
                <a16:creationId xmlns:a16="http://schemas.microsoft.com/office/drawing/2014/main" id="{1AE7C9CC-C49A-4119-9B17-6C07C87606D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94573" y="0"/>
            <a:ext cx="2536929" cy="761079"/>
          </a:xfrm>
          <a:prstGeom prst="rect">
            <a:avLst/>
          </a:prstGeom>
        </p:spPr>
      </p:pic>
      <p:sp>
        <p:nvSpPr>
          <p:cNvPr id="17" name="Rectangle 13">
            <a:extLst>
              <a:ext uri="{FF2B5EF4-FFF2-40B4-BE49-F238E27FC236}">
                <a16:creationId xmlns:a16="http://schemas.microsoft.com/office/drawing/2014/main" id="{B804FE76-9FED-45E1-9B27-D0C672CE337E}"/>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8" name="Rectangle 23">
            <a:extLst>
              <a:ext uri="{FF2B5EF4-FFF2-40B4-BE49-F238E27FC236}">
                <a16:creationId xmlns:a16="http://schemas.microsoft.com/office/drawing/2014/main" id="{E78A77F4-BA7A-4CDA-B125-30DF3BD3C01C}"/>
              </a:ext>
            </a:extLst>
          </p:cNvPr>
          <p:cNvSpPr>
            <a:spLocks noChangeArrowheads="1"/>
          </p:cNvSpPr>
          <p:nvPr/>
        </p:nvSpPr>
        <p:spPr bwMode="auto">
          <a:xfrm>
            <a:off x="368490" y="69826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548088535"/>
      </p:ext>
    </p:extLst>
  </p:cSld>
  <p:clrMapOvr>
    <a:masterClrMapping/>
  </p:clrMapOvr>
  <mc:AlternateContent xmlns:mc="http://schemas.openxmlformats.org/markup-compatibility/2006" xmlns:p14="http://schemas.microsoft.com/office/powerpoint/2010/main">
    <mc:Choice Requires="p14">
      <p:transition spd="slow" p14:dur="2000" advTm="44429"/>
    </mc:Choice>
    <mc:Fallback xmlns="">
      <p:transition spd="slow" advTm="44429"/>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5D73A-70A2-463D-8E6F-5C1285817032}"/>
              </a:ext>
            </a:extLst>
          </p:cNvPr>
          <p:cNvSpPr>
            <a:spLocks noGrp="1"/>
          </p:cNvSpPr>
          <p:nvPr>
            <p:ph type="title"/>
          </p:nvPr>
        </p:nvSpPr>
        <p:spPr/>
        <p:txBody>
          <a:bodyPr/>
          <a:lstStyle/>
          <a:p>
            <a:r>
              <a:rPr lang="en-GB" dirty="0"/>
              <a:t>Telecoms and Networking</a:t>
            </a:r>
          </a:p>
        </p:txBody>
      </p:sp>
      <p:sp>
        <p:nvSpPr>
          <p:cNvPr id="3" name="Content Placeholder 2">
            <a:extLst>
              <a:ext uri="{FF2B5EF4-FFF2-40B4-BE49-F238E27FC236}">
                <a16:creationId xmlns:a16="http://schemas.microsoft.com/office/drawing/2014/main" id="{F8E8621D-43DC-4318-84A1-CD54C184D694}"/>
              </a:ext>
            </a:extLst>
          </p:cNvPr>
          <p:cNvSpPr>
            <a:spLocks noGrp="1"/>
          </p:cNvSpPr>
          <p:nvPr>
            <p:ph sz="quarter" idx="12"/>
          </p:nvPr>
        </p:nvSpPr>
        <p:spPr>
          <a:xfrm>
            <a:off x="368490" y="1449000"/>
            <a:ext cx="9418977" cy="3960000"/>
          </a:xfrm>
        </p:spPr>
        <p:txBody>
          <a:bodyPr>
            <a:normAutofit fontScale="25000" lnSpcReduction="20000"/>
          </a:bodyPr>
          <a:lstStyle/>
          <a:p>
            <a:pPr marL="0" indent="0">
              <a:buNone/>
            </a:pPr>
            <a:endParaRPr lang="en-GB" sz="7200" dirty="0">
              <a:latin typeface="+mj-lt"/>
            </a:endParaRPr>
          </a:p>
          <a:p>
            <a:pPr marL="0" indent="0">
              <a:buNone/>
            </a:pPr>
            <a:r>
              <a:rPr lang="en-GB" sz="7200" b="1" u="sng" dirty="0">
                <a:latin typeface="+mj-lt"/>
              </a:rPr>
              <a:t>Telecoms</a:t>
            </a:r>
          </a:p>
          <a:p>
            <a:r>
              <a:rPr lang="en-GB" sz="7200" dirty="0">
                <a:latin typeface="+mj-lt"/>
              </a:rPr>
              <a:t>Supply chain shortages are affecting the telecoms market for routers and networking equipment. There are significant business opportunities for equipment manufacturers such as Ericsson and Nokia in Telecoms, following Huawei’s withdrawal from “non-friendly markets.”</a:t>
            </a:r>
          </a:p>
          <a:p>
            <a:pPr marL="0" indent="0">
              <a:buNone/>
            </a:pPr>
            <a:endParaRPr lang="en-GB" sz="7200" dirty="0">
              <a:latin typeface="+mj-lt"/>
            </a:endParaRPr>
          </a:p>
          <a:p>
            <a:pPr marL="0" indent="0">
              <a:buNone/>
            </a:pPr>
            <a:r>
              <a:rPr lang="en-GB" sz="7200" b="1" u="sng" dirty="0">
                <a:latin typeface="+mj-lt"/>
              </a:rPr>
              <a:t>Networking</a:t>
            </a:r>
          </a:p>
          <a:p>
            <a:r>
              <a:rPr lang="en-GB" sz="7200" dirty="0">
                <a:latin typeface="+mj-lt"/>
              </a:rPr>
              <a:t>There are 2-to-3-month lead times on common items. Some material shortages continue. The higher costs brought on by the current semiconductor shortage will continue to affect components, with campus, routing, switching, and data centre products affected. </a:t>
            </a:r>
          </a:p>
          <a:p>
            <a:br>
              <a:rPr lang="en-GB" dirty="0"/>
            </a:br>
            <a:endParaRPr lang="en-GB" dirty="0"/>
          </a:p>
          <a:p>
            <a:endParaRPr lang="en-GB" dirty="0"/>
          </a:p>
          <a:p>
            <a:endParaRPr lang="en-GB" dirty="0"/>
          </a:p>
          <a:p>
            <a:endParaRPr lang="en-GB" b="1" dirty="0">
              <a:latin typeface="Calibri" panose="020F0502020204030204" pitchFamily="34" charset="0"/>
              <a:cs typeface="Calibri" panose="020F0502020204030204" pitchFamily="34" charset="0"/>
            </a:endParaRPr>
          </a:p>
        </p:txBody>
      </p:sp>
      <p:pic>
        <p:nvPicPr>
          <p:cNvPr id="4" name="Picture 3" descr="Logo&#10;&#10;Description automatically generated">
            <a:extLst>
              <a:ext uri="{FF2B5EF4-FFF2-40B4-BE49-F238E27FC236}">
                <a16:creationId xmlns:a16="http://schemas.microsoft.com/office/drawing/2014/main" id="{1AE7C9CC-C49A-4119-9B17-6C07C87606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4573" y="0"/>
            <a:ext cx="2536929" cy="761079"/>
          </a:xfrm>
          <a:prstGeom prst="rect">
            <a:avLst/>
          </a:prstGeom>
        </p:spPr>
      </p:pic>
      <p:sp>
        <p:nvSpPr>
          <p:cNvPr id="17" name="Rectangle 13">
            <a:extLst>
              <a:ext uri="{FF2B5EF4-FFF2-40B4-BE49-F238E27FC236}">
                <a16:creationId xmlns:a16="http://schemas.microsoft.com/office/drawing/2014/main" id="{B804FE76-9FED-45E1-9B27-D0C672CE337E}"/>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8" name="Rectangle 23">
            <a:extLst>
              <a:ext uri="{FF2B5EF4-FFF2-40B4-BE49-F238E27FC236}">
                <a16:creationId xmlns:a16="http://schemas.microsoft.com/office/drawing/2014/main" id="{E78A77F4-BA7A-4CDA-B125-30DF3BD3C01C}"/>
              </a:ext>
            </a:extLst>
          </p:cNvPr>
          <p:cNvSpPr>
            <a:spLocks noChangeArrowheads="1"/>
          </p:cNvSpPr>
          <p:nvPr/>
        </p:nvSpPr>
        <p:spPr bwMode="auto">
          <a:xfrm>
            <a:off x="368490" y="698267"/>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7" name="Picture 6" descr="Graphical user interface, application&#10;&#10;Description automatically generated">
            <a:extLst>
              <a:ext uri="{FF2B5EF4-FFF2-40B4-BE49-F238E27FC236}">
                <a16:creationId xmlns:a16="http://schemas.microsoft.com/office/drawing/2014/main" id="{39986EDE-FC66-9F4E-B7D5-3CF5E241D902}"/>
              </a:ext>
            </a:extLst>
          </p:cNvPr>
          <p:cNvPicPr>
            <a:picLocks noChangeAspect="1"/>
          </p:cNvPicPr>
          <p:nvPr/>
        </p:nvPicPr>
        <p:blipFill>
          <a:blip r:embed="rId4">
            <a:alphaModFix amt="35000"/>
            <a:extLst>
              <a:ext uri="{28A0092B-C50C-407E-A947-70E740481C1C}">
                <a14:useLocalDpi xmlns:a14="http://schemas.microsoft.com/office/drawing/2010/main" val="0"/>
              </a:ext>
            </a:extLst>
          </a:blip>
          <a:stretch>
            <a:fillRect/>
          </a:stretch>
        </p:blipFill>
        <p:spPr>
          <a:xfrm>
            <a:off x="3775960" y="1709243"/>
            <a:ext cx="4640080" cy="4562313"/>
          </a:xfrm>
          <a:prstGeom prst="rect">
            <a:avLst/>
          </a:prstGeom>
        </p:spPr>
      </p:pic>
    </p:spTree>
    <p:extLst>
      <p:ext uri="{BB962C8B-B14F-4D97-AF65-F5344CB8AC3E}">
        <p14:creationId xmlns:p14="http://schemas.microsoft.com/office/powerpoint/2010/main" val="2731172055"/>
      </p:ext>
    </p:extLst>
  </p:cSld>
  <p:clrMapOvr>
    <a:masterClrMapping/>
  </p:clrMapOvr>
  <mc:AlternateContent xmlns:mc="http://schemas.openxmlformats.org/markup-compatibility/2006" xmlns:p14="http://schemas.microsoft.com/office/powerpoint/2010/main">
    <mc:Choice Requires="p14">
      <p:transition spd="slow" p14:dur="2000" advTm="44429"/>
    </mc:Choice>
    <mc:Fallback xmlns="">
      <p:transition spd="slow" advTm="44429"/>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Icon&#10;&#10;Description automatically generated">
            <a:extLst>
              <a:ext uri="{FF2B5EF4-FFF2-40B4-BE49-F238E27FC236}">
                <a16:creationId xmlns:a16="http://schemas.microsoft.com/office/drawing/2014/main" id="{C97EE8EA-43AC-1441-B44A-22971132A522}"/>
              </a:ext>
            </a:extLst>
          </p:cNvPr>
          <p:cNvPicPr>
            <a:picLocks noChangeAspect="1"/>
          </p:cNvPicPr>
          <p:nvPr/>
        </p:nvPicPr>
        <p:blipFill>
          <a:blip r:embed="rId4">
            <a:alphaModFix amt="35000"/>
            <a:extLst>
              <a:ext uri="{28A0092B-C50C-407E-A947-70E740481C1C}">
                <a14:useLocalDpi xmlns:a14="http://schemas.microsoft.com/office/drawing/2010/main" val="0"/>
              </a:ext>
            </a:extLst>
          </a:blip>
          <a:stretch>
            <a:fillRect/>
          </a:stretch>
        </p:blipFill>
        <p:spPr>
          <a:xfrm>
            <a:off x="3238715" y="2370266"/>
            <a:ext cx="5435600" cy="3556000"/>
          </a:xfrm>
          <a:prstGeom prst="rect">
            <a:avLst/>
          </a:prstGeom>
        </p:spPr>
      </p:pic>
      <p:sp>
        <p:nvSpPr>
          <p:cNvPr id="5" name="Content Placeholder 4">
            <a:extLst>
              <a:ext uri="{FF2B5EF4-FFF2-40B4-BE49-F238E27FC236}">
                <a16:creationId xmlns:a16="http://schemas.microsoft.com/office/drawing/2014/main" id="{D26AAA74-048A-4061-AAC7-59186DD2A357}"/>
              </a:ext>
            </a:extLst>
          </p:cNvPr>
          <p:cNvSpPr>
            <a:spLocks noGrp="1"/>
          </p:cNvSpPr>
          <p:nvPr>
            <p:ph sz="quarter" idx="12"/>
          </p:nvPr>
        </p:nvSpPr>
        <p:spPr>
          <a:xfrm>
            <a:off x="528089" y="1177866"/>
            <a:ext cx="9304534" cy="3960000"/>
          </a:xfrm>
        </p:spPr>
        <p:txBody>
          <a:bodyPr>
            <a:noAutofit/>
          </a:bodyPr>
          <a:lstStyle/>
          <a:p>
            <a:pPr marL="0" indent="0">
              <a:buNone/>
            </a:pPr>
            <a:endParaRPr lang="en-GB" b="1" dirty="0"/>
          </a:p>
          <a:p>
            <a:endParaRPr lang="en-GB" dirty="0"/>
          </a:p>
          <a:p>
            <a:r>
              <a:rPr lang="en-GB" dirty="0"/>
              <a:t>Securing stock of </a:t>
            </a:r>
            <a:r>
              <a:rPr lang="en-GB" b="1" dirty="0">
                <a:hlinkClick r:id="rId5"/>
              </a:rPr>
              <a:t>printers and Multifunctional Devices </a:t>
            </a:r>
            <a:r>
              <a:rPr lang="en-GB" dirty="0">
                <a:hlinkClick r:id="rId5"/>
              </a:rPr>
              <a:t>(MFD’s) </a:t>
            </a:r>
            <a:r>
              <a:rPr lang="en-GB" dirty="0"/>
              <a:t>has been and continues to be a challenge, however manufacturers seem to be cutting down the size of their ranges and funnelling the available components into a smaller number of product ranges to help with stock predictions. In regards to delivery of Printers &amp; MFD’s, there are some models available 1 or 2 weeks, while others are on similar lead times to built-to-order laptops </a:t>
            </a:r>
            <a:r>
              <a:rPr lang="en-GB" dirty="0" err="1"/>
              <a:t>i,e</a:t>
            </a:r>
            <a:r>
              <a:rPr lang="en-GB" dirty="0"/>
              <a:t>: 3 months. The problem seems to also relate to touch screens as well as processors. In terms of pricing, raw material/component prices have increased. </a:t>
            </a:r>
          </a:p>
          <a:p>
            <a:r>
              <a:rPr lang="en-GB" dirty="0"/>
              <a:t>The paper market is currently experiencing significant turmoil. 15% of traditional “imports” from America and Asia are no longer available as increased demand in these territories has resulted in these mills serving their home markets, leading to a higher demand on European based mills. </a:t>
            </a:r>
          </a:p>
          <a:p>
            <a:endParaRPr lang="en-GB" dirty="0"/>
          </a:p>
          <a:p>
            <a:endParaRPr lang="en-GB" dirty="0"/>
          </a:p>
          <a:p>
            <a:pPr marL="0" indent="0">
              <a:buNone/>
            </a:pPr>
            <a:r>
              <a:rPr lang="en-GB" b="1" dirty="0"/>
              <a:t> </a:t>
            </a:r>
          </a:p>
          <a:p>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1D3D685F-334A-4E99-B731-3B99639EAA4E}"/>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Office equipment and supplies</a:t>
            </a:r>
          </a:p>
        </p:txBody>
      </p:sp>
      <p:pic>
        <p:nvPicPr>
          <p:cNvPr id="4" name="Picture 3" descr="Logo&#10;&#10;Description automatically generated">
            <a:extLst>
              <a:ext uri="{FF2B5EF4-FFF2-40B4-BE49-F238E27FC236}">
                <a16:creationId xmlns:a16="http://schemas.microsoft.com/office/drawing/2014/main" id="{B8980637-EA48-41C1-B0CB-DB25139517C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71503" y="0"/>
            <a:ext cx="2460000" cy="738000"/>
          </a:xfrm>
          <a:prstGeom prst="rect">
            <a:avLst/>
          </a:prstGeom>
        </p:spPr>
      </p:pic>
    </p:spTree>
    <p:custDataLst>
      <p:tags r:id="rId1"/>
    </p:custDataLst>
    <p:extLst>
      <p:ext uri="{BB962C8B-B14F-4D97-AF65-F5344CB8AC3E}">
        <p14:creationId xmlns:p14="http://schemas.microsoft.com/office/powerpoint/2010/main" val="787471380"/>
      </p:ext>
    </p:extLst>
  </p:cSld>
  <p:clrMapOvr>
    <a:masterClrMapping/>
  </p:clrMapOvr>
  <mc:AlternateContent xmlns:mc="http://schemas.openxmlformats.org/markup-compatibility/2006" xmlns:p14="http://schemas.microsoft.com/office/powerpoint/2010/main">
    <mc:Choice Requires="p14">
      <p:transition spd="slow" p14:dur="2000" advTm="39692"/>
    </mc:Choice>
    <mc:Fallback xmlns="">
      <p:transition spd="slow" advTm="3969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logo&#10;&#10;Description automatically generated">
            <a:extLst>
              <a:ext uri="{FF2B5EF4-FFF2-40B4-BE49-F238E27FC236}">
                <a16:creationId xmlns:a16="http://schemas.microsoft.com/office/drawing/2014/main" id="{28781D48-DC4B-9E41-9D31-05793B293023}"/>
              </a:ext>
            </a:extLst>
          </p:cNvPr>
          <p:cNvPicPr>
            <a:picLocks noChangeAspect="1"/>
          </p:cNvPicPr>
          <p:nvPr/>
        </p:nvPicPr>
        <p:blipFill>
          <a:blip r:embed="rId4">
            <a:alphaModFix amt="35000"/>
            <a:extLst>
              <a:ext uri="{28A0092B-C50C-407E-A947-70E740481C1C}">
                <a14:useLocalDpi xmlns:a14="http://schemas.microsoft.com/office/drawing/2010/main" val="0"/>
              </a:ext>
            </a:extLst>
          </a:blip>
          <a:stretch>
            <a:fillRect/>
          </a:stretch>
        </p:blipFill>
        <p:spPr>
          <a:xfrm>
            <a:off x="4562739" y="3826394"/>
            <a:ext cx="3684546" cy="2658277"/>
          </a:xfrm>
          <a:prstGeom prst="rect">
            <a:avLst/>
          </a:prstGeom>
        </p:spPr>
      </p:pic>
      <p:sp>
        <p:nvSpPr>
          <p:cNvPr id="2" name="Title 1">
            <a:extLst>
              <a:ext uri="{FF2B5EF4-FFF2-40B4-BE49-F238E27FC236}">
                <a16:creationId xmlns:a16="http://schemas.microsoft.com/office/drawing/2014/main" id="{1D3D685F-334A-4E99-B731-3B99639EAA4E}"/>
              </a:ext>
            </a:extLst>
          </p:cNvPr>
          <p:cNvSpPr>
            <a:spLocks noGrp="1"/>
          </p:cNvSpPr>
          <p:nvPr>
            <p:ph type="title"/>
          </p:nvPr>
        </p:nvSpPr>
        <p:spPr>
          <a:xfrm>
            <a:off x="720000" y="738000"/>
            <a:ext cx="8596668" cy="1320800"/>
          </a:xfrm>
        </p:spPr>
        <p:txBody>
          <a:bodyPr/>
          <a:lstStyle/>
          <a:p>
            <a:r>
              <a:rPr lang="en-GB" dirty="0">
                <a:latin typeface="Calibri" panose="020F0502020204030204" pitchFamily="34" charset="0"/>
                <a:cs typeface="Calibri" panose="020F0502020204030204" pitchFamily="34" charset="0"/>
              </a:rPr>
              <a:t>Library Resources </a:t>
            </a:r>
          </a:p>
        </p:txBody>
      </p:sp>
      <p:pic>
        <p:nvPicPr>
          <p:cNvPr id="4" name="Picture 3" descr="Logo&#10;&#10;Description automatically generated">
            <a:extLst>
              <a:ext uri="{FF2B5EF4-FFF2-40B4-BE49-F238E27FC236}">
                <a16:creationId xmlns:a16="http://schemas.microsoft.com/office/drawing/2014/main" id="{B8980637-EA48-41C1-B0CB-DB25139517C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71503" y="0"/>
            <a:ext cx="2460000" cy="738000"/>
          </a:xfrm>
          <a:prstGeom prst="rect">
            <a:avLst/>
          </a:prstGeom>
        </p:spPr>
      </p:pic>
      <p:sp>
        <p:nvSpPr>
          <p:cNvPr id="5" name="Content Placeholder 4">
            <a:extLst>
              <a:ext uri="{FF2B5EF4-FFF2-40B4-BE49-F238E27FC236}">
                <a16:creationId xmlns:a16="http://schemas.microsoft.com/office/drawing/2014/main" id="{D26AAA74-048A-4061-AAC7-59186DD2A357}"/>
              </a:ext>
            </a:extLst>
          </p:cNvPr>
          <p:cNvSpPr>
            <a:spLocks noGrp="1"/>
          </p:cNvSpPr>
          <p:nvPr>
            <p:ph sz="quarter" idx="12"/>
          </p:nvPr>
        </p:nvSpPr>
        <p:spPr>
          <a:xfrm>
            <a:off x="720000" y="2160000"/>
            <a:ext cx="9225511" cy="3960000"/>
          </a:xfrm>
        </p:spPr>
        <p:txBody>
          <a:bodyPr/>
          <a:lstStyle/>
          <a:p>
            <a:r>
              <a:rPr lang="en-GB" dirty="0"/>
              <a:t>E-textbooks are likely to continue to increase in demand as the pandemic continues. </a:t>
            </a:r>
          </a:p>
          <a:p>
            <a:r>
              <a:rPr lang="en-GB" dirty="0"/>
              <a:t>New VAT regulations are being applied to e-Resources and institutions will be required to understand how this is applied to deals. </a:t>
            </a:r>
          </a:p>
          <a:p>
            <a:r>
              <a:rPr lang="en-GB" dirty="0"/>
              <a:t>E-Textbook pricing rose between 4% and 6% in January 2022. Affordable pricing models for e-Textbooks are being sought through engagement with publishers and stakeholders by the library community and consortia. </a:t>
            </a:r>
          </a:p>
          <a:p>
            <a:r>
              <a:rPr lang="en-GB" dirty="0"/>
              <a:t>Price issues on Paper are affecting printed books. </a:t>
            </a:r>
          </a:p>
          <a:p>
            <a:endParaRPr lang="en-GB" dirty="0">
              <a:latin typeface="Calibri" panose="020F0502020204030204" pitchFamily="34" charset="0"/>
              <a:cs typeface="Calibri" panose="020F0502020204030204" pitchFamily="34" charset="0"/>
            </a:endParaRPr>
          </a:p>
          <a:p>
            <a:endParaRPr lang="en-GB" dirty="0">
              <a:latin typeface="Calibri" panose="020F0502020204030204" pitchFamily="34" charset="0"/>
              <a:cs typeface="Calibri" panose="020F0502020204030204" pitchFamily="34" charset="0"/>
            </a:endParaRPr>
          </a:p>
        </p:txBody>
      </p:sp>
    </p:spTree>
    <p:custDataLst>
      <p:tags r:id="rId1"/>
    </p:custDataLst>
    <p:extLst>
      <p:ext uri="{BB962C8B-B14F-4D97-AF65-F5344CB8AC3E}">
        <p14:creationId xmlns:p14="http://schemas.microsoft.com/office/powerpoint/2010/main" val="1324493003"/>
      </p:ext>
    </p:extLst>
  </p:cSld>
  <p:clrMapOvr>
    <a:masterClrMapping/>
  </p:clrMapOvr>
  <mc:AlternateContent xmlns:mc="http://schemas.openxmlformats.org/markup-compatibility/2006" xmlns:p14="http://schemas.microsoft.com/office/powerpoint/2010/main">
    <mc:Choice Requires="p14">
      <p:transition spd="slow" p14:dur="2000" advTm="39692"/>
    </mc:Choice>
    <mc:Fallback xmlns="">
      <p:transition spd="slow" advTm="39692"/>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EA10C-FC8C-456B-AE50-601BD93EEBB6}"/>
              </a:ext>
            </a:extLst>
          </p:cNvPr>
          <p:cNvSpPr>
            <a:spLocks noGrp="1"/>
          </p:cNvSpPr>
          <p:nvPr>
            <p:ph type="title"/>
          </p:nvPr>
        </p:nvSpPr>
        <p:spPr/>
        <p:txBody>
          <a:bodyPr/>
          <a:lstStyle/>
          <a:p>
            <a:r>
              <a:rPr lang="en-GB" dirty="0">
                <a:latin typeface="Calibri" panose="020F0502020204030204" pitchFamily="34" charset="0"/>
                <a:cs typeface="Calibri" panose="020F0502020204030204" pitchFamily="34" charset="0"/>
              </a:rPr>
              <a:t>Catering </a:t>
            </a:r>
          </a:p>
        </p:txBody>
      </p:sp>
      <p:pic>
        <p:nvPicPr>
          <p:cNvPr id="6" name="Picture 5" descr="Logo&#10;&#10;Description automatically generated">
            <a:extLst>
              <a:ext uri="{FF2B5EF4-FFF2-40B4-BE49-F238E27FC236}">
                <a16:creationId xmlns:a16="http://schemas.microsoft.com/office/drawing/2014/main" id="{D5E790F4-544C-4F04-BA05-F5C0FD593F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69415" y="0"/>
            <a:ext cx="2562087" cy="768626"/>
          </a:xfrm>
          <a:prstGeom prst="rect">
            <a:avLst/>
          </a:prstGeom>
        </p:spPr>
      </p:pic>
      <p:pic>
        <p:nvPicPr>
          <p:cNvPr id="8" name="Picture 7" descr="A group of people standing in front of a green screen&#10;&#10;Description automatically generated with low confidence">
            <a:extLst>
              <a:ext uri="{FF2B5EF4-FFF2-40B4-BE49-F238E27FC236}">
                <a16:creationId xmlns:a16="http://schemas.microsoft.com/office/drawing/2014/main" id="{3617E583-6ACD-4144-AA2C-0B4B24B1C80B}"/>
              </a:ext>
            </a:extLst>
          </p:cNvPr>
          <p:cNvPicPr>
            <a:picLocks noChangeAspect="1"/>
          </p:cNvPicPr>
          <p:nvPr/>
        </p:nvPicPr>
        <p:blipFill>
          <a:blip r:embed="rId4">
            <a:alphaModFix amt="35000"/>
            <a:extLst>
              <a:ext uri="{28A0092B-C50C-407E-A947-70E740481C1C}">
                <a14:useLocalDpi xmlns:a14="http://schemas.microsoft.com/office/drawing/2010/main" val="0"/>
              </a:ext>
            </a:extLst>
          </a:blip>
          <a:stretch>
            <a:fillRect/>
          </a:stretch>
        </p:blipFill>
        <p:spPr>
          <a:xfrm>
            <a:off x="4756150" y="475025"/>
            <a:ext cx="4665559" cy="3769597"/>
          </a:xfrm>
          <a:prstGeom prst="rect">
            <a:avLst/>
          </a:prstGeom>
        </p:spPr>
      </p:pic>
      <p:sp>
        <p:nvSpPr>
          <p:cNvPr id="7" name="Content Placeholder 6">
            <a:extLst>
              <a:ext uri="{FF2B5EF4-FFF2-40B4-BE49-F238E27FC236}">
                <a16:creationId xmlns:a16="http://schemas.microsoft.com/office/drawing/2014/main" id="{101C3934-3620-AB4F-A59F-A4BC2054170D}"/>
              </a:ext>
            </a:extLst>
          </p:cNvPr>
          <p:cNvSpPr>
            <a:spLocks noGrp="1"/>
          </p:cNvSpPr>
          <p:nvPr>
            <p:ph sz="quarter" idx="12"/>
          </p:nvPr>
        </p:nvSpPr>
        <p:spPr>
          <a:xfrm>
            <a:off x="677334" y="1449000"/>
            <a:ext cx="9064977" cy="3960000"/>
          </a:xfrm>
        </p:spPr>
        <p:txBody>
          <a:bodyPr>
            <a:normAutofit fontScale="25000" lnSpcReduction="20000"/>
          </a:bodyPr>
          <a:lstStyle/>
          <a:p>
            <a:pPr marL="0" indent="0">
              <a:buNone/>
            </a:pPr>
            <a:endParaRPr lang="en-GB" sz="5500" dirty="0"/>
          </a:p>
          <a:p>
            <a:r>
              <a:rPr lang="en-GB" sz="7200" dirty="0"/>
              <a:t>There are delays with exotic fruit &amp; vegetable entering the country – therefore                  suppliers are requesting that customers provide them with extra ordering time for these products. </a:t>
            </a:r>
          </a:p>
          <a:p>
            <a:r>
              <a:rPr lang="en-GB" sz="7200" dirty="0"/>
              <a:t>Scottish Wholesalers Association have advised of potential problems with deliveries from manufacturers (was previously day 1 for day 3, now day 1 for day 10-15). </a:t>
            </a:r>
          </a:p>
          <a:p>
            <a:r>
              <a:rPr lang="en-GB" sz="7200" dirty="0"/>
              <a:t>Due to extreme weather, wheat prices are up 20% from this time last year. Ukraine and Russia are also responsible for a significant amount of the world’s fertiliser and wheat production, so we expect to see a drop in yield across agricultural outputs and a subsequent inflation in the cost of food. </a:t>
            </a:r>
          </a:p>
          <a:p>
            <a:r>
              <a:rPr lang="en-GB" sz="7200" dirty="0"/>
              <a:t>Oats have also doubled in price in the last 12 months and due to a drought in Brazil, coffee has increased 56% and sugar is up by 26%. </a:t>
            </a:r>
          </a:p>
          <a:p>
            <a:r>
              <a:rPr lang="en-GB" sz="7200" dirty="0"/>
              <a:t>Red Tractor Poultry and Halal Chicken is in short supply and becoming increasingly difficult to source. </a:t>
            </a:r>
          </a:p>
          <a:p>
            <a:r>
              <a:rPr lang="en-GB" sz="7200" dirty="0"/>
              <a:t>Reduced fishing quotas and extreme weather has also led to price increases for some fresh fish &amp; seafood products. </a:t>
            </a:r>
          </a:p>
          <a:p>
            <a:r>
              <a:rPr lang="en-GB" sz="7200" dirty="0"/>
              <a:t>UK lamb rumps/racks are under serious pressure and there is a possibility that they will be unavailable if the current labour issues continue. This shortage of lamb is therefore pushing up prices to source it. </a:t>
            </a:r>
          </a:p>
          <a:p>
            <a:pPr marL="0" indent="0">
              <a:buNone/>
            </a:pPr>
            <a:endParaRPr lang="en-GB" sz="7200" dirty="0"/>
          </a:p>
          <a:p>
            <a:endParaRPr lang="en-US" dirty="0"/>
          </a:p>
        </p:txBody>
      </p:sp>
    </p:spTree>
    <p:extLst>
      <p:ext uri="{BB962C8B-B14F-4D97-AF65-F5344CB8AC3E}">
        <p14:creationId xmlns:p14="http://schemas.microsoft.com/office/powerpoint/2010/main" val="716737005"/>
      </p:ext>
    </p:extLst>
  </p:cSld>
  <p:clrMapOvr>
    <a:masterClrMapping/>
  </p:clrMapOvr>
  <mc:AlternateContent xmlns:mc="http://schemas.openxmlformats.org/markup-compatibility/2006" xmlns:p14="http://schemas.microsoft.com/office/powerpoint/2010/main">
    <mc:Choice Requires="p14">
      <p:transition spd="slow" p14:dur="2000" advTm="41906"/>
    </mc:Choice>
    <mc:Fallback xmlns="">
      <p:transition spd="slow" advTm="41906"/>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2.1|7.2|2.7"/>
</p:tagLst>
</file>

<file path=ppt/tags/tag2.xml><?xml version="1.0" encoding="utf-8"?>
<p:tagLst xmlns:a="http://schemas.openxmlformats.org/drawingml/2006/main" xmlns:r="http://schemas.openxmlformats.org/officeDocument/2006/relationships" xmlns:p="http://schemas.openxmlformats.org/presentationml/2006/main">
  <p:tag name="TIMING" val="|2.1|7.2|2.7"/>
</p:tagLst>
</file>

<file path=ppt/tags/tag3.xml><?xml version="1.0" encoding="utf-8"?>
<p:tagLst xmlns:a="http://schemas.openxmlformats.org/drawingml/2006/main" xmlns:r="http://schemas.openxmlformats.org/officeDocument/2006/relationships" xmlns:p="http://schemas.openxmlformats.org/presentationml/2006/main">
  <p:tag name="TIMING" val="|8.6|3.6|3.6|3.8|5.1|3|3.8|3.9"/>
</p:tagLst>
</file>

<file path=ppt/tags/tag4.xml><?xml version="1.0" encoding="utf-8"?>
<p:tagLst xmlns:a="http://schemas.openxmlformats.org/drawingml/2006/main" xmlns:r="http://schemas.openxmlformats.org/officeDocument/2006/relationships" xmlns:p="http://schemas.openxmlformats.org/presentationml/2006/main">
  <p:tag name="TIMING" val="|8.6|3.6|3.6|3.8|5.1|3|3.8|3.9"/>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27431</TotalTime>
  <Words>2684</Words>
  <Application>Microsoft Macintosh PowerPoint</Application>
  <PresentationFormat>Widescreen</PresentationFormat>
  <Paragraphs>189</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Trebuchet MS</vt:lpstr>
      <vt:lpstr>Wingdings 3</vt:lpstr>
      <vt:lpstr>Facet</vt:lpstr>
      <vt:lpstr>Market Insights Summary</vt:lpstr>
      <vt:lpstr>General logistics and supply chain issues </vt:lpstr>
      <vt:lpstr>Energy</vt:lpstr>
      <vt:lpstr>AV and ICT </vt:lpstr>
      <vt:lpstr>AV and ICT </vt:lpstr>
      <vt:lpstr>Telecoms and Networking</vt:lpstr>
      <vt:lpstr>Office equipment and supplies</vt:lpstr>
      <vt:lpstr>Library Resources </vt:lpstr>
      <vt:lpstr>Catering </vt:lpstr>
      <vt:lpstr>Catering </vt:lpstr>
      <vt:lpstr>Cleaning and Janitorial Supplies  </vt:lpstr>
      <vt:lpstr>Estates and Facilities  </vt:lpstr>
      <vt:lpstr>Estates and Facilities  </vt:lpstr>
      <vt:lpstr>Professional services </vt:lpstr>
      <vt:lpstr>Professional services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Contracts Regulations Post Brexit</dc:title>
  <dc:creator>Pat Condon</dc:creator>
  <cp:lastModifiedBy>Sarah Darvelle</cp:lastModifiedBy>
  <cp:revision>354</cp:revision>
  <dcterms:created xsi:type="dcterms:W3CDTF">2020-11-24T11:47:48Z</dcterms:created>
  <dcterms:modified xsi:type="dcterms:W3CDTF">2022-04-05T11:08:08Z</dcterms:modified>
</cp:coreProperties>
</file>